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696" r:id="rId11"/>
    <p:sldMasterId id="2147483700" r:id="rId12"/>
    <p:sldMasterId id="2147483704" r:id="rId13"/>
    <p:sldMasterId id="2147483706" r:id="rId14"/>
  </p:sldMasterIdLst>
  <p:notesMasterIdLst>
    <p:notesMasterId r:id="rId71"/>
  </p:notesMasterIdLst>
  <p:sldIdLst>
    <p:sldId id="310" r:id="rId15"/>
    <p:sldId id="331" r:id="rId16"/>
    <p:sldId id="314" r:id="rId17"/>
    <p:sldId id="367" r:id="rId18"/>
    <p:sldId id="315" r:id="rId19"/>
    <p:sldId id="318" r:id="rId20"/>
    <p:sldId id="403" r:id="rId21"/>
    <p:sldId id="313" r:id="rId22"/>
    <p:sldId id="312" r:id="rId23"/>
    <p:sldId id="404" r:id="rId24"/>
    <p:sldId id="405" r:id="rId25"/>
    <p:sldId id="406" r:id="rId26"/>
    <p:sldId id="407" r:id="rId27"/>
    <p:sldId id="408" r:id="rId28"/>
    <p:sldId id="409" r:id="rId29"/>
    <p:sldId id="410" r:id="rId30"/>
    <p:sldId id="411" r:id="rId31"/>
    <p:sldId id="412" r:id="rId32"/>
    <p:sldId id="413" r:id="rId33"/>
    <p:sldId id="414" r:id="rId34"/>
    <p:sldId id="415" r:id="rId35"/>
    <p:sldId id="416" r:id="rId36"/>
    <p:sldId id="417" r:id="rId37"/>
    <p:sldId id="418" r:id="rId38"/>
    <p:sldId id="311" r:id="rId39"/>
    <p:sldId id="319" r:id="rId40"/>
    <p:sldId id="371" r:id="rId41"/>
    <p:sldId id="364" r:id="rId42"/>
    <p:sldId id="368" r:id="rId43"/>
    <p:sldId id="397" r:id="rId44"/>
    <p:sldId id="372" r:id="rId45"/>
    <p:sldId id="374" r:id="rId46"/>
    <p:sldId id="376" r:id="rId47"/>
    <p:sldId id="380" r:id="rId48"/>
    <p:sldId id="382" r:id="rId49"/>
    <p:sldId id="384" r:id="rId50"/>
    <p:sldId id="386" r:id="rId51"/>
    <p:sldId id="388" r:id="rId52"/>
    <p:sldId id="390" r:id="rId53"/>
    <p:sldId id="392" r:id="rId54"/>
    <p:sldId id="378" r:id="rId55"/>
    <p:sldId id="396" r:id="rId56"/>
    <p:sldId id="423" r:id="rId57"/>
    <p:sldId id="317" r:id="rId58"/>
    <p:sldId id="424" r:id="rId59"/>
    <p:sldId id="321" r:id="rId60"/>
    <p:sldId id="333" r:id="rId61"/>
    <p:sldId id="422" r:id="rId62"/>
    <p:sldId id="328" r:id="rId63"/>
    <p:sldId id="400" r:id="rId64"/>
    <p:sldId id="402" r:id="rId65"/>
    <p:sldId id="359" r:id="rId66"/>
    <p:sldId id="329" r:id="rId67"/>
    <p:sldId id="330" r:id="rId68"/>
    <p:sldId id="332" r:id="rId69"/>
    <p:sldId id="323" r:id="rId7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x, Holly"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19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9" autoAdjust="0"/>
    <p:restoredTop sz="87928" autoAdjust="0"/>
  </p:normalViewPr>
  <p:slideViewPr>
    <p:cSldViewPr snapToGrid="0">
      <p:cViewPr varScale="1">
        <p:scale>
          <a:sx n="64" d="100"/>
          <a:sy n="64" d="100"/>
        </p:scale>
        <p:origin x="-1008"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5561" tIns="47781" rIns="95561" bIns="47781" rtlCol="0"/>
          <a:lstStyle>
            <a:lvl1pPr algn="l">
              <a:defRPr sz="1300"/>
            </a:lvl1pPr>
          </a:lstStyle>
          <a:p>
            <a:endParaRPr lang="en-GB"/>
          </a:p>
        </p:txBody>
      </p:sp>
      <p:sp>
        <p:nvSpPr>
          <p:cNvPr id="3" name="Date Placeholder 2"/>
          <p:cNvSpPr>
            <a:spLocks noGrp="1"/>
          </p:cNvSpPr>
          <p:nvPr>
            <p:ph type="dt" idx="1"/>
          </p:nvPr>
        </p:nvSpPr>
        <p:spPr>
          <a:xfrm>
            <a:off x="3850443" y="0"/>
            <a:ext cx="2945659" cy="498055"/>
          </a:xfrm>
          <a:prstGeom prst="rect">
            <a:avLst/>
          </a:prstGeom>
        </p:spPr>
        <p:txBody>
          <a:bodyPr vert="horz" lIns="95561" tIns="47781" rIns="95561" bIns="47781" rtlCol="0"/>
          <a:lstStyle>
            <a:lvl1pPr algn="r">
              <a:defRPr sz="1300"/>
            </a:lvl1pPr>
          </a:lstStyle>
          <a:p>
            <a:fld id="{62D47FDD-DC7C-4546-9F5A-E4F26DD76A70}" type="datetimeFigureOut">
              <a:rPr lang="en-GB" smtClean="0"/>
              <a:t>20/09/2019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1" tIns="47781" rIns="95561" bIns="47781"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61" tIns="47781" rIns="95561" bIns="47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4"/>
          </a:xfrm>
          <a:prstGeom prst="rect">
            <a:avLst/>
          </a:prstGeom>
        </p:spPr>
        <p:txBody>
          <a:bodyPr vert="horz" lIns="95561" tIns="47781" rIns="95561" bIns="4778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5561" tIns="47781" rIns="95561" bIns="47781" rtlCol="0" anchor="b"/>
          <a:lstStyle>
            <a:lvl1pPr algn="r">
              <a:defRPr sz="1300"/>
            </a:lvl1pPr>
          </a:lstStyle>
          <a:p>
            <a:fld id="{F52EFC4B-357F-4B8A-B939-7D32B6856BD5}" type="slidenum">
              <a:rPr lang="en-GB" smtClean="0"/>
              <a:t>‹#›</a:t>
            </a:fld>
            <a:endParaRPr lang="en-GB"/>
          </a:p>
        </p:txBody>
      </p:sp>
    </p:spTree>
    <p:extLst>
      <p:ext uri="{BB962C8B-B14F-4D97-AF65-F5344CB8AC3E}">
        <p14:creationId xmlns:p14="http://schemas.microsoft.com/office/powerpoint/2010/main" val="348487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smtClean="0"/>
              <a:t>Welcome slide</a:t>
            </a:r>
            <a:endParaRPr lang="en-GB" dirty="0"/>
          </a:p>
        </p:txBody>
      </p:sp>
      <p:sp>
        <p:nvSpPr>
          <p:cNvPr id="4" name="Slide Number Placeholder 3"/>
          <p:cNvSpPr>
            <a:spLocks noGrp="1"/>
          </p:cNvSpPr>
          <p:nvPr>
            <p:ph type="sldNum" sz="quarter" idx="10"/>
          </p:nvPr>
        </p:nvSpPr>
        <p:spPr/>
        <p:txBody>
          <a:bodyPr/>
          <a:lstStyle/>
          <a:p>
            <a:fld id="{F52EFC4B-357F-4B8A-B939-7D32B6856BD5}" type="slidenum">
              <a:rPr lang="en-GB" smtClean="0"/>
              <a:t>1</a:t>
            </a:fld>
            <a:endParaRPr lang="en-GB" dirty="0"/>
          </a:p>
        </p:txBody>
      </p:sp>
    </p:spTree>
    <p:extLst>
      <p:ext uri="{BB962C8B-B14F-4D97-AF65-F5344CB8AC3E}">
        <p14:creationId xmlns:p14="http://schemas.microsoft.com/office/powerpoint/2010/main" val="3942763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300" dirty="0"/>
          </a:p>
        </p:txBody>
      </p:sp>
      <p:sp>
        <p:nvSpPr>
          <p:cNvPr id="4" name="Slide Number Placeholder 3"/>
          <p:cNvSpPr>
            <a:spLocks noGrp="1"/>
          </p:cNvSpPr>
          <p:nvPr>
            <p:ph type="sldNum" sz="quarter" idx="10"/>
          </p:nvPr>
        </p:nvSpPr>
        <p:spPr/>
        <p:txBody>
          <a:bodyPr/>
          <a:lstStyle/>
          <a:p>
            <a:fld id="{875D975F-E7A9-40D6-B3B1-EF95C28D2B66}" type="slidenum">
              <a:rPr lang="en-GB" smtClean="0"/>
              <a:t>17</a:t>
            </a:fld>
            <a:endParaRPr lang="en-GB"/>
          </a:p>
        </p:txBody>
      </p:sp>
    </p:spTree>
    <p:extLst>
      <p:ext uri="{BB962C8B-B14F-4D97-AF65-F5344CB8AC3E}">
        <p14:creationId xmlns:p14="http://schemas.microsoft.com/office/powerpoint/2010/main" val="387646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18</a:t>
            </a:fld>
            <a:endParaRPr lang="en-GB"/>
          </a:p>
        </p:txBody>
      </p:sp>
    </p:spTree>
    <p:extLst>
      <p:ext uri="{BB962C8B-B14F-4D97-AF65-F5344CB8AC3E}">
        <p14:creationId xmlns:p14="http://schemas.microsoft.com/office/powerpoint/2010/main" val="244529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77806">
              <a:defRPr/>
            </a:pPr>
            <a:fld id="{A7618DAE-DE33-4608-967C-B51B8F94C289}" type="slidenum">
              <a:rPr lang="en-GB">
                <a:solidFill>
                  <a:prstClr val="black"/>
                </a:solidFill>
                <a:latin typeface="Calibri" panose="020F0502020204030204"/>
              </a:rPr>
              <a:pPr defTabSz="477806">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3506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77806">
              <a:defRPr/>
            </a:pPr>
            <a:fld id="{A7618DAE-DE33-4608-967C-B51B8F94C289}" type="slidenum">
              <a:rPr lang="en-GB">
                <a:solidFill>
                  <a:prstClr val="black"/>
                </a:solidFill>
                <a:latin typeface="Calibri" panose="020F0502020204030204"/>
              </a:rPr>
              <a:pPr defTabSz="477806">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3257622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300" dirty="0"/>
          </a:p>
        </p:txBody>
      </p:sp>
      <p:sp>
        <p:nvSpPr>
          <p:cNvPr id="4" name="Slide Number Placeholder 3"/>
          <p:cNvSpPr>
            <a:spLocks noGrp="1"/>
          </p:cNvSpPr>
          <p:nvPr>
            <p:ph type="sldNum" sz="quarter" idx="10"/>
          </p:nvPr>
        </p:nvSpPr>
        <p:spPr/>
        <p:txBody>
          <a:bodyPr/>
          <a:lstStyle/>
          <a:p>
            <a:fld id="{875D975F-E7A9-40D6-B3B1-EF95C28D2B66}" type="slidenum">
              <a:rPr lang="en-GB" smtClean="0"/>
              <a:t>21</a:t>
            </a:fld>
            <a:endParaRPr lang="en-GB"/>
          </a:p>
        </p:txBody>
      </p:sp>
    </p:spTree>
    <p:extLst>
      <p:ext uri="{BB962C8B-B14F-4D97-AF65-F5344CB8AC3E}">
        <p14:creationId xmlns:p14="http://schemas.microsoft.com/office/powerpoint/2010/main" val="400460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5D975F-E7A9-40D6-B3B1-EF95C28D2B66}" type="slidenum">
              <a:rPr lang="en-GB" smtClean="0"/>
              <a:t>22</a:t>
            </a:fld>
            <a:endParaRPr lang="en-GB"/>
          </a:p>
        </p:txBody>
      </p:sp>
    </p:spTree>
    <p:extLst>
      <p:ext uri="{BB962C8B-B14F-4D97-AF65-F5344CB8AC3E}">
        <p14:creationId xmlns:p14="http://schemas.microsoft.com/office/powerpoint/2010/main" val="1292980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IRIS Poem to close: In the blink of an eye.</a:t>
            </a:r>
          </a:p>
        </p:txBody>
      </p:sp>
      <p:sp>
        <p:nvSpPr>
          <p:cNvPr id="4" name="Slide Number Placeholder 3"/>
          <p:cNvSpPr>
            <a:spLocks noGrp="1"/>
          </p:cNvSpPr>
          <p:nvPr>
            <p:ph type="sldNum" sz="quarter" idx="10"/>
          </p:nvPr>
        </p:nvSpPr>
        <p:spPr/>
        <p:txBody>
          <a:bodyPr/>
          <a:lstStyle/>
          <a:p>
            <a:fld id="{A7618DAE-DE33-4608-967C-B51B8F94C289}" type="slidenum">
              <a:rPr lang="en-GB" smtClean="0"/>
              <a:t>23</a:t>
            </a:fld>
            <a:endParaRPr lang="en-GB"/>
          </a:p>
        </p:txBody>
      </p:sp>
    </p:spTree>
    <p:extLst>
      <p:ext uri="{BB962C8B-B14F-4D97-AF65-F5344CB8AC3E}">
        <p14:creationId xmlns:p14="http://schemas.microsoft.com/office/powerpoint/2010/main" val="2181568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Supporting Safewards an it’s positive impact on the wards.</a:t>
            </a:r>
          </a:p>
        </p:txBody>
      </p:sp>
      <p:sp>
        <p:nvSpPr>
          <p:cNvPr id="4" name="Slide Number Placeholder 3"/>
          <p:cNvSpPr>
            <a:spLocks noGrp="1"/>
          </p:cNvSpPr>
          <p:nvPr>
            <p:ph type="sldNum" sz="quarter" idx="10"/>
          </p:nvPr>
        </p:nvSpPr>
        <p:spPr/>
        <p:txBody>
          <a:bodyPr/>
          <a:lstStyle/>
          <a:p>
            <a:pPr defTabSz="477806">
              <a:defRPr/>
            </a:pPr>
            <a:fld id="{A7618DAE-DE33-4608-967C-B51B8F94C289}" type="slidenum">
              <a:rPr lang="en-GB">
                <a:solidFill>
                  <a:prstClr val="black"/>
                </a:solidFill>
                <a:latin typeface="Calibri" panose="020F0502020204030204"/>
              </a:rPr>
              <a:pPr defTabSz="477806">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334617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p:txBody>
      </p:sp>
      <p:sp>
        <p:nvSpPr>
          <p:cNvPr id="4" name="Slide Number Placeholder 3"/>
          <p:cNvSpPr>
            <a:spLocks noGrp="1"/>
          </p:cNvSpPr>
          <p:nvPr>
            <p:ph type="sldNum" sz="quarter" idx="10"/>
          </p:nvPr>
        </p:nvSpPr>
        <p:spPr/>
        <p:txBody>
          <a:bodyPr/>
          <a:lstStyle/>
          <a:p>
            <a:fld id="{F52EFC4B-357F-4B8A-B939-7D32B6856BD5}" type="slidenum">
              <a:rPr lang="en-GB" smtClean="0"/>
              <a:t>26</a:t>
            </a:fld>
            <a:endParaRPr lang="en-GB" dirty="0"/>
          </a:p>
        </p:txBody>
      </p:sp>
    </p:spTree>
    <p:extLst>
      <p:ext uri="{BB962C8B-B14F-4D97-AF65-F5344CB8AC3E}">
        <p14:creationId xmlns:p14="http://schemas.microsoft.com/office/powerpoint/2010/main" val="270290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Wathwood</a:t>
            </a:r>
            <a:r>
              <a:rPr lang="en-GB" baseline="0" dirty="0" smtClean="0"/>
              <a:t> – Recovery Pathway</a:t>
            </a:r>
            <a:endParaRPr lang="en-GB" dirty="0"/>
          </a:p>
        </p:txBody>
      </p:sp>
      <p:sp>
        <p:nvSpPr>
          <p:cNvPr id="4" name="Slide Number Placeholder 3"/>
          <p:cNvSpPr>
            <a:spLocks noGrp="1"/>
          </p:cNvSpPr>
          <p:nvPr>
            <p:ph type="sldNum" sz="quarter" idx="10"/>
          </p:nvPr>
        </p:nvSpPr>
        <p:spPr/>
        <p:txBody>
          <a:bodyPr/>
          <a:lstStyle/>
          <a:p>
            <a:fld id="{208C77CE-8EA4-4186-930B-05DDB57095EA}"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29182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2EFC4B-357F-4B8A-B939-7D32B6856BD5}" type="slidenum">
              <a:rPr lang="en-GB" smtClean="0"/>
              <a:t>9</a:t>
            </a:fld>
            <a:endParaRPr lang="en-GB" dirty="0"/>
          </a:p>
        </p:txBody>
      </p:sp>
    </p:spTree>
    <p:extLst>
      <p:ext uri="{BB962C8B-B14F-4D97-AF65-F5344CB8AC3E}">
        <p14:creationId xmlns:p14="http://schemas.microsoft.com/office/powerpoint/2010/main" val="2139289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Newhaven – Recruitment and Selection</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414460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Waterloo Manor – Shared Risk Assessment</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936102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Cheswold</a:t>
            </a:r>
            <a:r>
              <a:rPr lang="en-GB" baseline="0" dirty="0" smtClean="0"/>
              <a:t> Park – Dining experience and healthy weight</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83716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Newsam Centre – Recovery</a:t>
            </a:r>
            <a:r>
              <a:rPr lang="en-GB" baseline="0" dirty="0" smtClean="0"/>
              <a:t> Pathway</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413742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Bretton Centre – Recovery College</a:t>
            </a:r>
            <a:endParaRPr lang="en-GB" dirty="0"/>
          </a:p>
        </p:txBody>
      </p:sp>
      <p:sp>
        <p:nvSpPr>
          <p:cNvPr id="4" name="Slide Number Placeholder 3"/>
          <p:cNvSpPr>
            <a:spLocks noGrp="1"/>
          </p:cNvSpPr>
          <p:nvPr>
            <p:ph type="sldNum" sz="quarter" idx="10"/>
          </p:nvPr>
        </p:nvSpPr>
        <p:spPr/>
        <p:txBody>
          <a:bodyPr/>
          <a:lstStyle/>
          <a:p>
            <a:fld id="{5890BF5E-2E02-4610-A4C1-276FFC54EE99}"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642510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Cygnet Sheffield - Involvement</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91271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Clifton House MDT</a:t>
            </a:r>
            <a:endParaRPr lang="en-GB" dirty="0"/>
          </a:p>
        </p:txBody>
      </p:sp>
      <p:sp>
        <p:nvSpPr>
          <p:cNvPr id="4" name="Slide Number Placeholder 3"/>
          <p:cNvSpPr>
            <a:spLocks noGrp="1"/>
          </p:cNvSpPr>
          <p:nvPr>
            <p:ph type="sldNum" sz="quarter" idx="10"/>
          </p:nvPr>
        </p:nvSpPr>
        <p:spPr/>
        <p:txBody>
          <a:bodyPr/>
          <a:lstStyle/>
          <a:p>
            <a:fld id="{E815F731-CC49-4C5C-85A4-E2CBF54A4FBB}"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830715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Stockton Hall – Carer Involvement</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501460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Humber Centre</a:t>
            </a:r>
            <a:r>
              <a:rPr lang="en-GB" baseline="0" dirty="0" smtClean="0"/>
              <a:t> – Meaningful Activity</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652543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Newton Lodge Technology</a:t>
            </a:r>
            <a:endParaRPr lang="en-GB" dirty="0"/>
          </a:p>
        </p:txBody>
      </p:sp>
      <p:sp>
        <p:nvSpPr>
          <p:cNvPr id="4" name="Slide Number Placeholder 3"/>
          <p:cNvSpPr>
            <a:spLocks noGrp="1"/>
          </p:cNvSpPr>
          <p:nvPr>
            <p:ph type="sldNum" sz="quarter" idx="10"/>
          </p:nvPr>
        </p:nvSpPr>
        <p:spPr/>
        <p:txBody>
          <a:bodyPr/>
          <a:lstStyle/>
          <a:p>
            <a:fld id="{FBC03EE0-748E-41F1-9F0B-92BC6F563A33}"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83241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10</a:t>
            </a:fld>
            <a:endParaRPr lang="en-GB"/>
          </a:p>
        </p:txBody>
      </p:sp>
    </p:spTree>
    <p:extLst>
      <p:ext uri="{BB962C8B-B14F-4D97-AF65-F5344CB8AC3E}">
        <p14:creationId xmlns:p14="http://schemas.microsoft.com/office/powerpoint/2010/main" val="221863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11</a:t>
            </a:fld>
            <a:endParaRPr lang="en-GB"/>
          </a:p>
        </p:txBody>
      </p:sp>
    </p:spTree>
    <p:extLst>
      <p:ext uri="{BB962C8B-B14F-4D97-AF65-F5344CB8AC3E}">
        <p14:creationId xmlns:p14="http://schemas.microsoft.com/office/powerpoint/2010/main" val="2749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12</a:t>
            </a:fld>
            <a:endParaRPr lang="en-GB"/>
          </a:p>
        </p:txBody>
      </p:sp>
    </p:spTree>
    <p:extLst>
      <p:ext uri="{BB962C8B-B14F-4D97-AF65-F5344CB8AC3E}">
        <p14:creationId xmlns:p14="http://schemas.microsoft.com/office/powerpoint/2010/main" val="154017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13</a:t>
            </a:fld>
            <a:endParaRPr lang="en-GB"/>
          </a:p>
        </p:txBody>
      </p:sp>
    </p:spTree>
    <p:extLst>
      <p:ext uri="{BB962C8B-B14F-4D97-AF65-F5344CB8AC3E}">
        <p14:creationId xmlns:p14="http://schemas.microsoft.com/office/powerpoint/2010/main" val="131273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14</a:t>
            </a:fld>
            <a:endParaRPr lang="en-GB"/>
          </a:p>
        </p:txBody>
      </p:sp>
    </p:spTree>
    <p:extLst>
      <p:ext uri="{BB962C8B-B14F-4D97-AF65-F5344CB8AC3E}">
        <p14:creationId xmlns:p14="http://schemas.microsoft.com/office/powerpoint/2010/main" val="418464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15</a:t>
            </a:fld>
            <a:endParaRPr lang="en-GB"/>
          </a:p>
        </p:txBody>
      </p:sp>
    </p:spTree>
    <p:extLst>
      <p:ext uri="{BB962C8B-B14F-4D97-AF65-F5344CB8AC3E}">
        <p14:creationId xmlns:p14="http://schemas.microsoft.com/office/powerpoint/2010/main" val="148237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300" dirty="0"/>
              <a:t> </a:t>
            </a:r>
          </a:p>
        </p:txBody>
      </p:sp>
      <p:sp>
        <p:nvSpPr>
          <p:cNvPr id="4" name="Slide Number Placeholder 3"/>
          <p:cNvSpPr>
            <a:spLocks noGrp="1"/>
          </p:cNvSpPr>
          <p:nvPr>
            <p:ph type="sldNum" sz="quarter" idx="10"/>
          </p:nvPr>
        </p:nvSpPr>
        <p:spPr/>
        <p:txBody>
          <a:bodyPr/>
          <a:lstStyle/>
          <a:p>
            <a:fld id="{875D975F-E7A9-40D6-B3B1-EF95C28D2B66}" type="slidenum">
              <a:rPr lang="en-GB" smtClean="0"/>
              <a:t>16</a:t>
            </a:fld>
            <a:endParaRPr lang="en-GB"/>
          </a:p>
        </p:txBody>
      </p:sp>
    </p:spTree>
    <p:extLst>
      <p:ext uri="{BB962C8B-B14F-4D97-AF65-F5344CB8AC3E}">
        <p14:creationId xmlns:p14="http://schemas.microsoft.com/office/powerpoint/2010/main" val="378045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3B92C1-DEF7-4646-9F88-425BDD6B5C73}"/>
              </a:ext>
            </a:extLst>
          </p:cNvPr>
          <p:cNvSpPr>
            <a:spLocks noGrp="1"/>
          </p:cNvSpPr>
          <p:nvPr>
            <p:ph type="ctrTitle"/>
          </p:nvPr>
        </p:nvSpPr>
        <p:spPr>
          <a:xfrm>
            <a:off x="1524019" y="1122363"/>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CEDEB0D-EB02-440A-B42C-DEEE80C58C52}"/>
              </a:ext>
            </a:extLst>
          </p:cNvPr>
          <p:cNvSpPr>
            <a:spLocks noGrp="1"/>
          </p:cNvSpPr>
          <p:nvPr>
            <p:ph type="subTitle" idx="1"/>
          </p:nvPr>
        </p:nvSpPr>
        <p:spPr>
          <a:xfrm>
            <a:off x="1524019"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FD43A6D-0BF9-41D2-AEE3-423220AE05EC}"/>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5" name="Footer Placeholder 4">
            <a:extLst>
              <a:ext uri="{FF2B5EF4-FFF2-40B4-BE49-F238E27FC236}">
                <a16:creationId xmlns="" xmlns:a16="http://schemas.microsoft.com/office/drawing/2014/main" id="{2CF30213-9A39-4A87-9800-43463F06C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4D77666-936E-460D-AB8F-AAB59D599376}"/>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130414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E2208-0FF2-4E52-906E-97CD013196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A4E1771-F813-4B1C-8FF9-BC963DD88E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8C93FC3-7E56-498A-8A3D-AB154622282D}"/>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5" name="Footer Placeholder 4">
            <a:extLst>
              <a:ext uri="{FF2B5EF4-FFF2-40B4-BE49-F238E27FC236}">
                <a16:creationId xmlns="" xmlns:a16="http://schemas.microsoft.com/office/drawing/2014/main" id="{98D2776F-D4FD-4AFE-B127-65156D704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AA34CD-DAF6-4BB6-9B62-A43A07510108}"/>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209106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FD95164-6579-47F0-AEFB-035E982A7D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BF3A816-5A4F-4EEE-AF09-C1281AF85A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A1AAA6-D29A-4BE0-90F2-22BC7FD0AE26}"/>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5" name="Footer Placeholder 4">
            <a:extLst>
              <a:ext uri="{FF2B5EF4-FFF2-40B4-BE49-F238E27FC236}">
                <a16:creationId xmlns="" xmlns:a16="http://schemas.microsoft.com/office/drawing/2014/main" id="{13542DE6-EBEB-402C-B804-CD5A8C561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5458CE5-410D-41FE-A662-6D065ED7DCE7}"/>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1360631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94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1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001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758" y="2131151"/>
            <a:ext cx="10363201"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5436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1AF5C5-603C-4E8B-8FD7-E84BA4A5ADBD}"/>
              </a:ext>
            </a:extLst>
          </p:cNvPr>
          <p:cNvSpPr>
            <a:spLocks noGrp="1"/>
          </p:cNvSpPr>
          <p:nvPr>
            <p:ph type="dt" sz="half" idx="10"/>
          </p:nvPr>
        </p:nvSpPr>
        <p:spPr/>
        <p:txBody>
          <a:bodyPr/>
          <a:lstStyle/>
          <a:p>
            <a:fld id="{AF749818-B6B1-4374-A386-A748B26FEE0C}" type="datetimeFigureOut">
              <a:rPr lang="en-GB" smtClean="0">
                <a:solidFill>
                  <a:prstClr val="black">
                    <a:tint val="75000"/>
                  </a:prstClr>
                </a:solidFill>
              </a:rPr>
              <a:pPr/>
              <a:t>20/09/2019</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DB95E2E6-011E-4973-9DFD-2F856F706012}"/>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D4CC745A-6DED-423E-81DC-CCEC92089DF6}"/>
              </a:ext>
            </a:extLst>
          </p:cNvPr>
          <p:cNvSpPr>
            <a:spLocks noGrp="1"/>
          </p:cNvSpPr>
          <p:nvPr>
            <p:ph type="sldNum" sz="quarter" idx="12"/>
          </p:nvPr>
        </p:nvSpPr>
        <p:spPr/>
        <p:txBody>
          <a:bodyPr/>
          <a:lstStyle/>
          <a:p>
            <a:fld id="{647BFF47-63E6-4315-A075-DDDACD9E4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5166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731" y="2131097"/>
            <a:ext cx="10363201"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7B07072-A0FD-4938-9D73-726E91DED9E1}"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335B7E8-D94A-440C-AD9A-D2DD3446AC1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5970797"/>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1811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1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0010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60" y="2130961"/>
            <a:ext cx="10363201"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5436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AB7806-219E-40B1-B902-CD5BCC962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442048-B7EF-4589-A448-06567B9146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29B42D-EF09-42D1-9C36-A97EE4684860}"/>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5" name="Footer Placeholder 4">
            <a:extLst>
              <a:ext uri="{FF2B5EF4-FFF2-40B4-BE49-F238E27FC236}">
                <a16:creationId xmlns="" xmlns:a16="http://schemas.microsoft.com/office/drawing/2014/main" id="{9991E7BF-BEE8-4AA8-8A3C-0C58757D1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A9DCC4-293A-409A-893C-3C7715266801}"/>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3585214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Номер слайда 21"/>
          <p:cNvSpPr>
            <a:spLocks noGrp="1"/>
          </p:cNvSpPr>
          <p:nvPr>
            <p:ph type="sldNum" sz="quarter" idx="4"/>
          </p:nvPr>
        </p:nvSpPr>
        <p:spPr>
          <a:xfrm>
            <a:off x="10919610" y="441799"/>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solidFill>
                  <a:prstClr val="black">
                    <a:alpha val="50000"/>
                  </a:prstClr>
                </a:solidFill>
              </a:rPr>
              <a:pPr/>
              <a:t>‹#›</a:t>
            </a:fld>
            <a:endParaRPr lang="en-US" dirty="0">
              <a:solidFill>
                <a:prstClr val="black">
                  <a:alpha val="50000"/>
                </a:prstClr>
              </a:solidFill>
            </a:endParaRPr>
          </a:p>
        </p:txBody>
      </p:sp>
      <p:sp>
        <p:nvSpPr>
          <p:cNvPr id="2" name="Oval 1"/>
          <p:cNvSpPr/>
          <p:nvPr/>
        </p:nvSpPr>
        <p:spPr>
          <a:xfrm>
            <a:off x="3139128" y="2540523"/>
            <a:ext cx="1998483" cy="1987966"/>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8" name="Oval 7"/>
          <p:cNvSpPr/>
          <p:nvPr/>
        </p:nvSpPr>
        <p:spPr>
          <a:xfrm>
            <a:off x="9339903" y="3267953"/>
            <a:ext cx="535938" cy="533117"/>
          </a:xfrm>
          <a:prstGeom prst="ellipse">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9" name="Oval 8"/>
          <p:cNvSpPr/>
          <p:nvPr/>
        </p:nvSpPr>
        <p:spPr>
          <a:xfrm>
            <a:off x="1526776"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prstClr val="white"/>
              </a:solidFill>
            </a:endParaRPr>
          </a:p>
        </p:txBody>
      </p:sp>
      <p:sp>
        <p:nvSpPr>
          <p:cNvPr id="7" name="Заголовок 2"/>
          <p:cNvSpPr>
            <a:spLocks noGrp="1"/>
          </p:cNvSpPr>
          <p:nvPr>
            <p:ph type="title" hasCustomPrompt="1"/>
          </p:nvPr>
        </p:nvSpPr>
        <p:spPr>
          <a:xfrm>
            <a:off x="1104900" y="1979635"/>
            <a:ext cx="10668000" cy="2969443"/>
          </a:xfrm>
          <a:prstGeom prst="rect">
            <a:avLst/>
          </a:prstGeom>
          <a:effectLst/>
        </p:spPr>
        <p:txBody>
          <a:bodyPr tIns="0" bIns="91440" anchor="ctr" anchorCtr="0"/>
          <a:lstStyle>
            <a:lvl1pPr algn="ctr">
              <a:lnSpc>
                <a:spcPct val="150000"/>
              </a:lnSpc>
              <a:defRPr sz="11499" kern="3000" spc="2000" baseline="0"/>
            </a:lvl1pPr>
          </a:lstStyle>
          <a:p>
            <a:r>
              <a:rPr lang="en-US" dirty="0"/>
              <a:t>TITLE HERE</a:t>
            </a:r>
          </a:p>
        </p:txBody>
      </p:sp>
      <p:sp>
        <p:nvSpPr>
          <p:cNvPr id="10" name="Oval 9"/>
          <p:cNvSpPr/>
          <p:nvPr/>
        </p:nvSpPr>
        <p:spPr>
          <a:xfrm>
            <a:off x="3120076" y="1119481"/>
            <a:ext cx="4749538" cy="4724544"/>
          </a:xfrm>
          <a:prstGeom prst="ellipse">
            <a:avLst/>
          </a:prstGeom>
          <a:noFill/>
          <a:ln w="3175">
            <a:solidFill>
              <a:schemeClr val="tx1">
                <a:alpha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12" name="Oval 11"/>
          <p:cNvSpPr/>
          <p:nvPr/>
        </p:nvSpPr>
        <p:spPr>
          <a:xfrm>
            <a:off x="1526769" y="1668437"/>
            <a:ext cx="3610842"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17" name="Oval 16"/>
          <p:cNvSpPr/>
          <p:nvPr userDrawn="1"/>
        </p:nvSpPr>
        <p:spPr>
          <a:xfrm>
            <a:off x="1526776"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prstClr val="white"/>
              </a:solidFill>
            </a:endParaRPr>
          </a:p>
        </p:txBody>
      </p:sp>
      <p:sp>
        <p:nvSpPr>
          <p:cNvPr id="18" name="Freeform: Shape 17">
            <a:extLst>
              <a:ext uri="{FF2B5EF4-FFF2-40B4-BE49-F238E27FC236}">
                <a16:creationId xmlns:a16="http://schemas.microsoft.com/office/drawing/2014/main" xmlns="" id="{4703ED78-9792-4917-9463-BAE14924155A}"/>
              </a:ext>
            </a:extLst>
          </p:cNvPr>
          <p:cNvSpPr/>
          <p:nvPr userDrawn="1"/>
        </p:nvSpPr>
        <p:spPr>
          <a:xfrm rot="10800000">
            <a:off x="8439881" y="5851335"/>
            <a:ext cx="3682958"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6CB0B64F-356D-4C37-BDB5-3CB1B066C4C9}"/>
              </a:ext>
            </a:extLst>
          </p:cNvPr>
          <p:cNvSpPr/>
          <p:nvPr userDrawn="1"/>
        </p:nvSpPr>
        <p:spPr>
          <a:xfrm>
            <a:off x="1104902" y="-9055"/>
            <a:ext cx="3682958"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Subtitle 2">
            <a:extLst>
              <a:ext uri="{FF2B5EF4-FFF2-40B4-BE49-F238E27FC236}">
                <a16:creationId xmlns:a16="http://schemas.microsoft.com/office/drawing/2014/main" xmlns="" id="{742D2790-EA30-4E0B-B8F3-16FBA340C5A6}"/>
              </a:ext>
            </a:extLst>
          </p:cNvPr>
          <p:cNvSpPr>
            <a:spLocks noGrp="1"/>
          </p:cNvSpPr>
          <p:nvPr>
            <p:ph type="subTitle" idx="1" hasCustomPrompt="1"/>
          </p:nvPr>
        </p:nvSpPr>
        <p:spPr>
          <a:xfrm>
            <a:off x="1104900" y="4528962"/>
            <a:ext cx="10668000" cy="853179"/>
          </a:xfrm>
        </p:spPr>
        <p:txBody>
          <a:bodyPr vert="horz" lIns="0" tIns="45720" rIns="0" bIns="45720" rtlCol="0">
            <a:noAutofit/>
          </a:bodyPr>
          <a:lstStyle>
            <a:lvl1pPr marL="0" indent="0" algn="ctr">
              <a:buNone/>
              <a:defRPr lang="en-US" sz="3600" spc="600">
                <a:solidFill>
                  <a:srgbClr val="2F3342"/>
                </a:solidFill>
              </a:defRPr>
            </a:lvl1pPr>
          </a:lstStyle>
          <a:p>
            <a:pPr marL="228600" lvl="0" indent="-228600" algn="ctr"/>
            <a:r>
              <a:rPr lang="en-US" dirty="0"/>
              <a:t>CLICK TO EDIT MASTER SUBTITLE STYLE</a:t>
            </a:r>
          </a:p>
        </p:txBody>
      </p:sp>
    </p:spTree>
    <p:extLst>
      <p:ext uri="{BB962C8B-B14F-4D97-AF65-F5344CB8AC3E}">
        <p14:creationId xmlns:p14="http://schemas.microsoft.com/office/powerpoint/2010/main" val="256079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87" y="2130801"/>
            <a:ext cx="10363201"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0BC24C-B4DA-4225-B5F1-2D22B7C3CA0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5D1ED77-B9EF-41FB-B075-B8701D862D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519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0A393-33FE-4313-93B2-B60EB757A970}" type="datetimeFigureOut">
              <a:rPr lang="en-GB" smtClean="0">
                <a:solidFill>
                  <a:prstClr val="black">
                    <a:tint val="75000"/>
                  </a:prstClr>
                </a:solidFill>
              </a:rPr>
              <a:pPr/>
              <a:t>20/09/2019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BF177D9-B628-4C9D-88EF-83E718BF0B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3901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125082-B584-4C0A-A0A1-FB2B22B07BE0}"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F443004-B7F0-4FC0-BC0A-4F0DC7BDF0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4278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1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001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6C55FE-5B84-4FB4-9449-66E322D9CB88}"/>
              </a:ext>
            </a:extLst>
          </p:cNvPr>
          <p:cNvSpPr>
            <a:spLocks noGrp="1"/>
          </p:cNvSpPr>
          <p:nvPr>
            <p:ph type="title"/>
          </p:nvPr>
        </p:nvSpPr>
        <p:spPr>
          <a:xfrm>
            <a:off x="831853" y="17104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A029290-AE83-4AF1-9985-CF560884BC61}"/>
              </a:ext>
            </a:extLst>
          </p:cNvPr>
          <p:cNvSpPr>
            <a:spLocks noGrp="1"/>
          </p:cNvSpPr>
          <p:nvPr>
            <p:ph type="body" idx="1"/>
          </p:nvPr>
        </p:nvSpPr>
        <p:spPr>
          <a:xfrm>
            <a:off x="831853" y="45901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ADC9A3EA-928E-4628-A240-E21142437FE5}"/>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5" name="Footer Placeholder 4">
            <a:extLst>
              <a:ext uri="{FF2B5EF4-FFF2-40B4-BE49-F238E27FC236}">
                <a16:creationId xmlns="" xmlns:a16="http://schemas.microsoft.com/office/drawing/2014/main" id="{83F92EAC-6FC1-4576-8240-5713F5908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7CE04E-7D3C-4D8E-9BB4-E0524DD20645}"/>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326950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BE0B80-0F8E-4CBF-A62D-91429560A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7EED89-1A1E-4A7E-AD3F-8B0858A5EF28}"/>
              </a:ext>
            </a:extLst>
          </p:cNvPr>
          <p:cNvSpPr>
            <a:spLocks noGrp="1"/>
          </p:cNvSpPr>
          <p:nvPr>
            <p:ph sz="half" idx="1"/>
          </p:nvPr>
        </p:nvSpPr>
        <p:spPr>
          <a:xfrm>
            <a:off x="83820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A7D906F-78CE-40C2-B311-18ECE9ACED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D99AABC-D316-4586-88EE-4AE949172163}"/>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6" name="Footer Placeholder 5">
            <a:extLst>
              <a:ext uri="{FF2B5EF4-FFF2-40B4-BE49-F238E27FC236}">
                <a16:creationId xmlns="" xmlns:a16="http://schemas.microsoft.com/office/drawing/2014/main" id="{FB53EFD6-4492-4666-B351-D687FE7BA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29F052-657A-4EA1-B3FE-7D90B8000219}"/>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7961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1009E1-6F44-4954-8740-FE8425567AF9}"/>
              </a:ext>
            </a:extLst>
          </p:cNvPr>
          <p:cNvSpPr>
            <a:spLocks noGrp="1"/>
          </p:cNvSpPr>
          <p:nvPr>
            <p:ph type="title"/>
          </p:nvPr>
        </p:nvSpPr>
        <p:spPr>
          <a:xfrm>
            <a:off x="839807"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D87E98C-8421-4DD7-B6A5-79D4E9625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29BBBB2-44DE-4A2E-ADCF-B20B981AF5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F0BF204-CBCA-4F0D-A02A-DB453DFBA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444639E-F6DA-49DD-AD73-7BA0CEFEFF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8E9F161-FF7B-4521-9AAF-EB38D7D3096A}"/>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8" name="Footer Placeholder 7">
            <a:extLst>
              <a:ext uri="{FF2B5EF4-FFF2-40B4-BE49-F238E27FC236}">
                <a16:creationId xmlns="" xmlns:a16="http://schemas.microsoft.com/office/drawing/2014/main" id="{4896C56A-45FF-434B-9A83-1DFE399F76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EA35177-1391-4D2E-8E05-5D5B4818DA48}"/>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311261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B283C6-A889-4F47-B526-EC55A9DEDE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02AF835-A90D-4C2E-81B3-1CE49544B096}"/>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4" name="Footer Placeholder 3">
            <a:extLst>
              <a:ext uri="{FF2B5EF4-FFF2-40B4-BE49-F238E27FC236}">
                <a16:creationId xmlns="" xmlns:a16="http://schemas.microsoft.com/office/drawing/2014/main" id="{A439F9A4-1DD7-42E3-9474-E5557FA1B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59A9F4A-567E-4DEE-AE9F-235AD8EAB478}"/>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230987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D560D65-B573-413A-8DED-7822C950BAF0}"/>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3" name="Footer Placeholder 2">
            <a:extLst>
              <a:ext uri="{FF2B5EF4-FFF2-40B4-BE49-F238E27FC236}">
                <a16:creationId xmlns="" xmlns:a16="http://schemas.microsoft.com/office/drawing/2014/main" id="{0F6E84BB-4A53-4729-94DD-546683F0F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B31B58F-AE3C-405E-97B0-5D0501A060F5}"/>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356570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102BD-6EA8-4899-84A1-AC9EEEFED73E}"/>
              </a:ext>
            </a:extLst>
          </p:cNvPr>
          <p:cNvSpPr>
            <a:spLocks noGrp="1"/>
          </p:cNvSpPr>
          <p:nvPr>
            <p:ph type="title"/>
          </p:nvPr>
        </p:nvSpPr>
        <p:spPr>
          <a:xfrm>
            <a:off x="84014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BB7F4B5-737F-4B4A-AB8F-0CEAADE8EC01}"/>
              </a:ext>
            </a:extLst>
          </p:cNvPr>
          <p:cNvSpPr>
            <a:spLocks noGrp="1"/>
          </p:cNvSpPr>
          <p:nvPr>
            <p:ph idx="1"/>
          </p:nvPr>
        </p:nvSpPr>
        <p:spPr>
          <a:xfrm>
            <a:off x="5183188" y="9881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B39D621-D191-4649-AA76-9C45053173B1}"/>
              </a:ext>
            </a:extLst>
          </p:cNvPr>
          <p:cNvSpPr>
            <a:spLocks noGrp="1"/>
          </p:cNvSpPr>
          <p:nvPr>
            <p:ph type="body" sz="half" idx="2"/>
          </p:nvPr>
        </p:nvSpPr>
        <p:spPr>
          <a:xfrm>
            <a:off x="8401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764456B-528A-4E23-B6C7-B621F5257446}"/>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6" name="Footer Placeholder 5">
            <a:extLst>
              <a:ext uri="{FF2B5EF4-FFF2-40B4-BE49-F238E27FC236}">
                <a16:creationId xmlns="" xmlns:a16="http://schemas.microsoft.com/office/drawing/2014/main" id="{307BAC6A-D763-44A6-A75E-7E34654A9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F8AF244-3132-4A3B-BA3F-22A907961F5F}"/>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389842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A6479-F1CD-45CD-9111-23FF181AA117}"/>
              </a:ext>
            </a:extLst>
          </p:cNvPr>
          <p:cNvSpPr>
            <a:spLocks noGrp="1"/>
          </p:cNvSpPr>
          <p:nvPr>
            <p:ph type="title"/>
          </p:nvPr>
        </p:nvSpPr>
        <p:spPr>
          <a:xfrm>
            <a:off x="84014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6EFC5A4-39AF-4B72-956E-3C97EE9465F7}"/>
              </a:ext>
            </a:extLst>
          </p:cNvPr>
          <p:cNvSpPr>
            <a:spLocks noGrp="1"/>
          </p:cNvSpPr>
          <p:nvPr>
            <p:ph type="pic" idx="1"/>
          </p:nvPr>
        </p:nvSpPr>
        <p:spPr>
          <a:xfrm>
            <a:off x="5183188" y="9881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89B01CB-4D1A-4CF9-8D4A-0EE0E5C4D17E}"/>
              </a:ext>
            </a:extLst>
          </p:cNvPr>
          <p:cNvSpPr>
            <a:spLocks noGrp="1"/>
          </p:cNvSpPr>
          <p:nvPr>
            <p:ph type="body" sz="half" idx="2"/>
          </p:nvPr>
        </p:nvSpPr>
        <p:spPr>
          <a:xfrm>
            <a:off x="8401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C2A7AA8-0554-4C05-9973-08548A5C6216}"/>
              </a:ext>
            </a:extLst>
          </p:cNvPr>
          <p:cNvSpPr>
            <a:spLocks noGrp="1"/>
          </p:cNvSpPr>
          <p:nvPr>
            <p:ph type="dt" sz="half" idx="10"/>
          </p:nvPr>
        </p:nvSpPr>
        <p:spPr/>
        <p:txBody>
          <a:bodyPr/>
          <a:lstStyle/>
          <a:p>
            <a:fld id="{1A8219A1-B97A-484D-8783-901FD0284D58}" type="datetimeFigureOut">
              <a:rPr lang="en-US" smtClean="0"/>
              <a:t>9/20/2019</a:t>
            </a:fld>
            <a:endParaRPr lang="en-US"/>
          </a:p>
        </p:txBody>
      </p:sp>
      <p:sp>
        <p:nvSpPr>
          <p:cNvPr id="6" name="Footer Placeholder 5">
            <a:extLst>
              <a:ext uri="{FF2B5EF4-FFF2-40B4-BE49-F238E27FC236}">
                <a16:creationId xmlns="" xmlns:a16="http://schemas.microsoft.com/office/drawing/2014/main" id="{9A28EDB7-9B2B-4B9C-9EE9-869AFB984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BECD5F-730A-42C9-8FFA-79C80BB2DD3D}"/>
              </a:ext>
            </a:extLst>
          </p:cNvPr>
          <p:cNvSpPr>
            <a:spLocks noGrp="1"/>
          </p:cNvSpPr>
          <p:nvPr>
            <p:ph type="sldNum" sz="quarter" idx="12"/>
          </p:nvPr>
        </p:nvSpPr>
        <p:spPr/>
        <p:txBody>
          <a:bodyPr/>
          <a:lstStyle/>
          <a:p>
            <a:fld id="{58BE9CAB-5130-40F9-BB88-39A80B0F47DB}" type="slidenum">
              <a:rPr lang="en-US" smtClean="0"/>
              <a:t>‹#›</a:t>
            </a:fld>
            <a:endParaRPr lang="en-US"/>
          </a:p>
        </p:txBody>
      </p:sp>
    </p:spTree>
    <p:extLst>
      <p:ext uri="{BB962C8B-B14F-4D97-AF65-F5344CB8AC3E}">
        <p14:creationId xmlns:p14="http://schemas.microsoft.com/office/powerpoint/2010/main" val="331672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F2D5894-33C7-430F-A4CF-3C47B5B7A4CB}"/>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E379A97-39DD-43C2-918E-FDA8E4CB851F}"/>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C1A15B-FEFC-4D3E-ADF4-266F051EAEE5}"/>
              </a:ext>
            </a:extLst>
          </p:cNvPr>
          <p:cNvSpPr>
            <a:spLocks noGrp="1"/>
          </p:cNvSpPr>
          <p:nvPr>
            <p:ph type="dt" sz="half" idx="2"/>
          </p:nvPr>
        </p:nvSpPr>
        <p:spPr>
          <a:xfrm>
            <a:off x="838203" y="63570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219A1-B97A-484D-8783-901FD0284D58}" type="datetimeFigureOut">
              <a:rPr lang="en-US" smtClean="0"/>
              <a:t>9/20/2019</a:t>
            </a:fld>
            <a:endParaRPr lang="en-US"/>
          </a:p>
        </p:txBody>
      </p:sp>
      <p:sp>
        <p:nvSpPr>
          <p:cNvPr id="5" name="Footer Placeholder 4">
            <a:extLst>
              <a:ext uri="{FF2B5EF4-FFF2-40B4-BE49-F238E27FC236}">
                <a16:creationId xmlns="" xmlns:a16="http://schemas.microsoft.com/office/drawing/2014/main" id="{3BFA9C31-28E3-45FB-9409-BB2ABF41AEFC}"/>
              </a:ext>
            </a:extLst>
          </p:cNvPr>
          <p:cNvSpPr>
            <a:spLocks noGrp="1"/>
          </p:cNvSpPr>
          <p:nvPr>
            <p:ph type="ftr" sz="quarter" idx="3"/>
          </p:nvPr>
        </p:nvSpPr>
        <p:spPr>
          <a:xfrm>
            <a:off x="4038601" y="63570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C83C2B1-1932-4CA7-94F4-93B77E13B558}"/>
              </a:ext>
            </a:extLst>
          </p:cNvPr>
          <p:cNvSpPr>
            <a:spLocks noGrp="1"/>
          </p:cNvSpPr>
          <p:nvPr>
            <p:ph type="sldNum" sz="quarter" idx="4"/>
          </p:nvPr>
        </p:nvSpPr>
        <p:spPr>
          <a:xfrm>
            <a:off x="8610600" y="63570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E9CAB-5130-40F9-BB88-39A80B0F47DB}" type="slidenum">
              <a:rPr lang="en-US" smtClean="0"/>
              <a:t>‹#›</a:t>
            </a:fld>
            <a:endParaRPr lang="en-US"/>
          </a:p>
        </p:txBody>
      </p:sp>
    </p:spTree>
    <p:extLst>
      <p:ext uri="{BB962C8B-B14F-4D97-AF65-F5344CB8AC3E}">
        <p14:creationId xmlns:p14="http://schemas.microsoft.com/office/powerpoint/2010/main" val="2505030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ED01DAC-95B2-4F9E-A9B4-92382F943753}"/>
              </a:ext>
            </a:extLst>
          </p:cNvPr>
          <p:cNvSpPr>
            <a:spLocks noGrp="1"/>
          </p:cNvSpPr>
          <p:nvPr>
            <p:ph type="title"/>
          </p:nvPr>
        </p:nvSpPr>
        <p:spPr>
          <a:xfrm>
            <a:off x="1104901" y="365596"/>
            <a:ext cx="10248898" cy="70327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B7D57AA7-D108-4C6F-9455-5A9AC5F7DB73}"/>
              </a:ext>
            </a:extLst>
          </p:cNvPr>
          <p:cNvSpPr>
            <a:spLocks noGrp="1"/>
          </p:cNvSpPr>
          <p:nvPr>
            <p:ph type="body" idx="1"/>
          </p:nvPr>
        </p:nvSpPr>
        <p:spPr>
          <a:xfrm>
            <a:off x="1104901" y="1825625"/>
            <a:ext cx="10248898"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a:extLst>
              <a:ext uri="{FF2B5EF4-FFF2-40B4-BE49-F238E27FC236}">
                <a16:creationId xmlns:a16="http://schemas.microsoft.com/office/drawing/2014/main" xmlns="" id="{E3BBCC2B-A9FA-4472-8509-74B42C12A856}"/>
              </a:ext>
            </a:extLst>
          </p:cNvPr>
          <p:cNvSpPr>
            <a:spLocks noGrp="1"/>
          </p:cNvSpPr>
          <p:nvPr>
            <p:ph type="ftr" sz="quarter" idx="3"/>
          </p:nvPr>
        </p:nvSpPr>
        <p:spPr>
          <a:xfrm>
            <a:off x="4038603" y="635682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cxnSp>
        <p:nvCxnSpPr>
          <p:cNvPr id="13" name="Straight Connector 12">
            <a:extLst>
              <a:ext uri="{FF2B5EF4-FFF2-40B4-BE49-F238E27FC236}">
                <a16:creationId xmlns:a16="http://schemas.microsoft.com/office/drawing/2014/main" xmlns="" id="{1BD32F58-EB48-4836-BA45-971BA1AA1608}"/>
              </a:ext>
            </a:extLst>
          </p:cNvPr>
          <p:cNvCxnSpPr/>
          <p:nvPr userDrawn="1"/>
        </p:nvCxnSpPr>
        <p:spPr>
          <a:xfrm>
            <a:off x="559704" y="5537681"/>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Shape 61">
            <a:extLst>
              <a:ext uri="{FF2B5EF4-FFF2-40B4-BE49-F238E27FC236}">
                <a16:creationId xmlns:a16="http://schemas.microsoft.com/office/drawing/2014/main" xmlns="" id="{9DA099E0-27DA-42BD-9D42-E4CA07B78FDD}"/>
              </a:ext>
            </a:extLst>
          </p:cNvPr>
          <p:cNvSpPr/>
          <p:nvPr userDrawn="1"/>
        </p:nvSpPr>
        <p:spPr>
          <a:xfrm rot="16200000">
            <a:off x="-1548505" y="3219762"/>
            <a:ext cx="4216420" cy="418484"/>
          </a:xfrm>
          <a:prstGeom prst="rect">
            <a:avLst/>
          </a:prstGeom>
          <a:ln w="3175">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lgn="ctr">
              <a:buFont typeface="Arial" panose="020B0604020202020204" pitchFamily="34" charset="0"/>
              <a:buNone/>
              <a:defRPr sz="3000">
                <a:solidFill>
                  <a:srgbClr val="3A3B39"/>
                </a:solidFill>
                <a:latin typeface="Bebas"/>
                <a:ea typeface="Bebas"/>
                <a:cs typeface="Bebas"/>
                <a:sym typeface="Bebas"/>
              </a:defRPr>
            </a:pPr>
            <a:r>
              <a:rPr lang="en-US" sz="2400" b="1" spc="600" dirty="0">
                <a:solidFill>
                  <a:srgbClr val="2F3342"/>
                </a:solidFill>
                <a:latin typeface="Bebas"/>
                <a:ea typeface="Bebas"/>
                <a:cs typeface="Bebas"/>
                <a:sym typeface="Bebas"/>
              </a:rPr>
              <a:t>4</a:t>
            </a:r>
            <a:r>
              <a:rPr lang="en-US" sz="2400" b="1" spc="600" baseline="30000" dirty="0">
                <a:solidFill>
                  <a:srgbClr val="2F3342"/>
                </a:solidFill>
                <a:latin typeface="Bebas"/>
                <a:ea typeface="Bebas"/>
                <a:cs typeface="Bebas"/>
                <a:sym typeface="Bebas"/>
              </a:rPr>
              <a:t>TH </a:t>
            </a:r>
            <a:r>
              <a:rPr lang="en-US" sz="2400" b="1" spc="600" dirty="0">
                <a:solidFill>
                  <a:srgbClr val="E32D91"/>
                </a:solidFill>
                <a:latin typeface="Bebas"/>
                <a:ea typeface="Bebas"/>
                <a:cs typeface="Bebas"/>
                <a:sym typeface="Bebas"/>
              </a:rPr>
              <a:t>COFFEE</a:t>
            </a:r>
            <a:endParaRPr lang="en-US" sz="2400" b="1" spc="600" dirty="0">
              <a:solidFill>
                <a:srgbClr val="E32D91"/>
              </a:solidFill>
              <a:latin typeface="Bebas"/>
              <a:ea typeface="Bebas"/>
              <a:cs typeface="Gill Sans" panose="020B0502020104020203" pitchFamily="34" charset="-79"/>
              <a:sym typeface="Bebas"/>
            </a:endParaRPr>
          </a:p>
        </p:txBody>
      </p:sp>
      <p:sp>
        <p:nvSpPr>
          <p:cNvPr id="19" name="Номер слайда 21">
            <a:extLst>
              <a:ext uri="{FF2B5EF4-FFF2-40B4-BE49-F238E27FC236}">
                <a16:creationId xmlns:a16="http://schemas.microsoft.com/office/drawing/2014/main" xmlns="" id="{BDEFFF1D-21D1-45B8-A062-F9140F937EE2}"/>
              </a:ext>
            </a:extLst>
          </p:cNvPr>
          <p:cNvSpPr txBox="1">
            <a:spLocks/>
          </p:cNvSpPr>
          <p:nvPr userDrawn="1"/>
        </p:nvSpPr>
        <p:spPr>
          <a:xfrm>
            <a:off x="10919610" y="441797"/>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prstClr val="black">
                    <a:alpha val="50000"/>
                  </a:prstClr>
                </a:solidFill>
              </a:rPr>
              <a:pPr/>
              <a:t>‹#›</a:t>
            </a:fld>
            <a:endParaRPr lang="en-US" sz="1000" dirty="0">
              <a:solidFill>
                <a:prstClr val="black">
                  <a:alpha val="50000"/>
                </a:prstClr>
              </a:solidFill>
            </a:endParaRPr>
          </a:p>
        </p:txBody>
      </p:sp>
      <p:cxnSp>
        <p:nvCxnSpPr>
          <p:cNvPr id="20" name="Straight Connector 19">
            <a:extLst>
              <a:ext uri="{FF2B5EF4-FFF2-40B4-BE49-F238E27FC236}">
                <a16:creationId xmlns:a16="http://schemas.microsoft.com/office/drawing/2014/main" xmlns="" id="{DFEBA112-2FA0-448A-A373-EB297C4661F0}"/>
              </a:ext>
            </a:extLst>
          </p:cNvPr>
          <p:cNvCxnSpPr/>
          <p:nvPr userDrawn="1"/>
        </p:nvCxnSpPr>
        <p:spPr>
          <a:xfrm>
            <a:off x="559704" y="471"/>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411540"/>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72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BC24C-B4DA-4225-B5F1-2D22B7C3CA0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672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72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1ED77-B9EF-41FB-B075-B8701D862D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6321282"/>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3" y="63566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0A393-33FE-4313-93B2-B60EB757A970}"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038603" y="63566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6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177D9-B628-4C9D-88EF-83E718BF0B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7559467"/>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1"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54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25082-B584-4C0A-A0A1-FB2B22B07BE0}"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1" y="635654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54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43004-B7F0-4FC0-BC0A-4F0DC7BDF0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0754587"/>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54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654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54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18164"/>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709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709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709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18164"/>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70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70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708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18164"/>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707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707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707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18164"/>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831A51F-93C3-42B5-AF22-0DE8065281F2}"/>
              </a:ext>
            </a:extLst>
          </p:cNvPr>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4988973-FDCB-4E30-8392-7760EA025BD8}"/>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7B4B9EB-FDF7-47F2-BCF6-7F18D4F72FF1}"/>
              </a:ext>
            </a:extLst>
          </p:cNvPr>
          <p:cNvSpPr>
            <a:spLocks noGrp="1"/>
          </p:cNvSpPr>
          <p:nvPr>
            <p:ph type="dt" sz="half" idx="2"/>
          </p:nvPr>
        </p:nvSpPr>
        <p:spPr>
          <a:xfrm>
            <a:off x="838203" y="63570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49818-B6B1-4374-A386-A748B26FEE0C}"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167DF19D-1679-4A50-9D62-328A5B88FDDA}"/>
              </a:ext>
            </a:extLst>
          </p:cNvPr>
          <p:cNvSpPr>
            <a:spLocks noGrp="1"/>
          </p:cNvSpPr>
          <p:nvPr>
            <p:ph type="ftr" sz="quarter" idx="3"/>
          </p:nvPr>
        </p:nvSpPr>
        <p:spPr>
          <a:xfrm>
            <a:off x="4038603" y="63570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9066304-6D19-4328-B2DA-581E8FDB3135}"/>
              </a:ext>
            </a:extLst>
          </p:cNvPr>
          <p:cNvSpPr>
            <a:spLocks noGrp="1"/>
          </p:cNvSpPr>
          <p:nvPr>
            <p:ph type="sldNum" sz="quarter" idx="4"/>
          </p:nvPr>
        </p:nvSpPr>
        <p:spPr>
          <a:xfrm>
            <a:off x="8610600" y="63570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BFF47-63E6-4315-A075-DDDACD9E4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4627288"/>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702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07072-A0FD-4938-9D73-726E91DED9E1}"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702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702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5B7E8-D94A-440C-AD9A-D2DD3446AC1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6634172"/>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98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698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98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18164"/>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93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693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93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1816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88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F0CC-CAE6-4688-AB5A-23ADB654E49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3" y="635688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88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12404-64DF-49E4-8B07-D6711AFE78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618164"/>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gif"/><Relationship Id="rId7" Type="http://schemas.openxmlformats.org/officeDocument/2006/relationships/image" Target="../media/image62.png"/><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notesSlide" Target="../notesSlides/notesSlide20.xml"/><Relationship Id="rId16"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jpe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slideLayout" Target="../slideLayouts/slideLayout15.xml"/><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audio" Target="../media/media2.m4a"/><Relationship Id="rId16" Type="http://schemas.openxmlformats.org/officeDocument/2006/relationships/image" Target="../media/image84.png"/><Relationship Id="rId1" Type="http://schemas.microsoft.com/office/2007/relationships/media" Target="../media/media2.m4a"/><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notesSlide" Target="../notesSlides/notesSlide21.xml"/><Relationship Id="rId9" Type="http://schemas.openxmlformats.org/officeDocument/2006/relationships/image" Target="../media/image77.png"/><Relationship Id="rId1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6.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7.jpg"/><Relationship Id="rId3" Type="http://schemas.openxmlformats.org/officeDocument/2006/relationships/image" Target="../media/image88.png"/><Relationship Id="rId7" Type="http://schemas.openxmlformats.org/officeDocument/2006/relationships/image" Target="../media/image92.png"/><Relationship Id="rId12" Type="http://schemas.microsoft.com/office/2007/relationships/hdphoto" Target="../media/hdphoto4.wdp"/><Relationship Id="rId17" Type="http://schemas.openxmlformats.org/officeDocument/2006/relationships/image" Target="../media/image101.png"/><Relationship Id="rId2" Type="http://schemas.openxmlformats.org/officeDocument/2006/relationships/notesSlide" Target="../notesSlides/notesSlide24.xml"/><Relationship Id="rId16" Type="http://schemas.openxmlformats.org/officeDocument/2006/relationships/image" Target="../media/image100.png"/><Relationship Id="rId1" Type="http://schemas.openxmlformats.org/officeDocument/2006/relationships/slideLayout" Target="../slideLayouts/slideLayout19.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5" Type="http://schemas.openxmlformats.org/officeDocument/2006/relationships/image" Target="../media/image99.jpe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jpg"/><Relationship Id="rId1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hyperlink" Target="https://www.womenatwish.org.uk/"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33" Type="http://schemas.openxmlformats.org/officeDocument/2006/relationships/image" Target="../media/image137.png"/><Relationship Id="rId2" Type="http://schemas.openxmlformats.org/officeDocument/2006/relationships/notesSlide" Target="../notesSlides/notesSlide28.xml"/><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23.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32" Type="http://schemas.openxmlformats.org/officeDocument/2006/relationships/image" Target="../media/image136.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10" Type="http://schemas.openxmlformats.org/officeDocument/2006/relationships/image" Target="../media/image114.png"/><Relationship Id="rId19" Type="http://schemas.openxmlformats.org/officeDocument/2006/relationships/image" Target="../media/image123.png"/><Relationship Id="rId31" Type="http://schemas.openxmlformats.org/officeDocument/2006/relationships/image" Target="../media/image135.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s>
</file>

<file path=ppt/slides/_rels/slide41.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7.jpeg"/><Relationship Id="rId18" Type="http://schemas.openxmlformats.org/officeDocument/2006/relationships/image" Target="../media/image152.jpeg"/><Relationship Id="rId3" Type="http://schemas.openxmlformats.org/officeDocument/2006/relationships/notesSlide" Target="../notesSlides/notesSlide29.xml"/><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jpeg"/><Relationship Id="rId2" Type="http://schemas.openxmlformats.org/officeDocument/2006/relationships/slideLayout" Target="../slideLayouts/slideLayout16.xml"/><Relationship Id="rId16" Type="http://schemas.openxmlformats.org/officeDocument/2006/relationships/image" Target="../media/image150.jpeg"/><Relationship Id="rId20" Type="http://schemas.openxmlformats.org/officeDocument/2006/relationships/image" Target="../media/image154.jpeg"/><Relationship Id="rId1" Type="http://schemas.openxmlformats.org/officeDocument/2006/relationships/tags" Target="../tags/tag1.xml"/><Relationship Id="rId6" Type="http://schemas.openxmlformats.org/officeDocument/2006/relationships/image" Target="../media/image140.png"/><Relationship Id="rId11" Type="http://schemas.openxmlformats.org/officeDocument/2006/relationships/image" Target="../media/image145.jpeg"/><Relationship Id="rId5" Type="http://schemas.openxmlformats.org/officeDocument/2006/relationships/image" Target="../media/image139.jpeg"/><Relationship Id="rId15" Type="http://schemas.openxmlformats.org/officeDocument/2006/relationships/image" Target="../media/image149.jpeg"/><Relationship Id="rId23" Type="http://schemas.openxmlformats.org/officeDocument/2006/relationships/image" Target="../media/image157.jpeg"/><Relationship Id="rId10" Type="http://schemas.openxmlformats.org/officeDocument/2006/relationships/image" Target="../media/image144.jpeg"/><Relationship Id="rId19" Type="http://schemas.openxmlformats.org/officeDocument/2006/relationships/image" Target="../media/image153.jpeg"/><Relationship Id="rId4" Type="http://schemas.openxmlformats.org/officeDocument/2006/relationships/image" Target="../media/image138.jpg"/><Relationship Id="rId9" Type="http://schemas.openxmlformats.org/officeDocument/2006/relationships/image" Target="../media/image143.jpeg"/><Relationship Id="rId14" Type="http://schemas.openxmlformats.org/officeDocument/2006/relationships/image" Target="../media/image148.jpeg"/><Relationship Id="rId22" Type="http://schemas.openxmlformats.org/officeDocument/2006/relationships/image" Target="../media/image156.png"/></Relationships>
</file>

<file path=ppt/slides/_rels/slide4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4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5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5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5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81.jpeg"/><Relationship Id="rId4" Type="http://schemas.openxmlformats.org/officeDocument/2006/relationships/image" Target="../media/image180.jpe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5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628" y="0"/>
            <a:ext cx="4981731" cy="450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7486173" cy="610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welc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833" y="4487620"/>
            <a:ext cx="7365168" cy="23703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4754" y="5981467"/>
            <a:ext cx="4916774" cy="707886"/>
          </a:xfrm>
          <a:prstGeom prst="rect">
            <a:avLst/>
          </a:prstGeom>
        </p:spPr>
        <p:txBody>
          <a:bodyPr wrap="square">
            <a:spAutoFit/>
          </a:bodyPr>
          <a:lstStyle/>
          <a:p>
            <a:r>
              <a:rPr lang="en-GB" sz="4000" b="1" dirty="0" smtClean="0"/>
              <a:t>September  17</a:t>
            </a:r>
            <a:r>
              <a:rPr lang="en-GB" sz="4000" b="1" baseline="30000" dirty="0" smtClean="0"/>
              <a:t>th</a:t>
            </a:r>
            <a:r>
              <a:rPr lang="en-GB" sz="4000" b="1" dirty="0" smtClean="0"/>
              <a:t> 2019</a:t>
            </a:r>
            <a:endParaRPr lang="en-US" sz="4000" b="1" dirty="0"/>
          </a:p>
        </p:txBody>
      </p:sp>
    </p:spTree>
    <p:extLst>
      <p:ext uri="{BB962C8B-B14F-4D97-AF65-F5344CB8AC3E}">
        <p14:creationId xmlns:p14="http://schemas.microsoft.com/office/powerpoint/2010/main" val="756571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2541" y="4532817"/>
            <a:ext cx="7560730" cy="1661993"/>
          </a:xfrm>
          <a:prstGeom prst="rect">
            <a:avLst/>
          </a:prstGeom>
          <a:noFill/>
        </p:spPr>
        <p:txBody>
          <a:bodyPr wrap="square" rtlCol="0">
            <a:spAutoFit/>
          </a:bodyPr>
          <a:lstStyle/>
          <a:p>
            <a:r>
              <a:rPr lang="en-GB" sz="4000" b="1" i="1" dirty="0">
                <a:solidFill>
                  <a:srgbClr val="7030A0"/>
                </a:solidFill>
                <a:latin typeface="Cambria" panose="02040503050406030204" pitchFamily="18" charset="0"/>
                <a:ea typeface="Droid Serif" panose="02020600060500020200" pitchFamily="18" charset="0"/>
                <a:cs typeface="Droid Serif" panose="02020600060500020200" pitchFamily="18" charset="0"/>
              </a:rPr>
              <a:t>I am me…. my personal journey.</a:t>
            </a:r>
          </a:p>
          <a:p>
            <a:endParaRPr lang="en-GB" sz="1200" dirty="0">
              <a:solidFill>
                <a:srgbClr val="7030A0"/>
              </a:solidFill>
              <a:latin typeface="Cambria" panose="02040503050406030204" pitchFamily="18" charset="0"/>
              <a:ea typeface="Droid Serif" panose="02020600060500020200" pitchFamily="18" charset="0"/>
              <a:cs typeface="Droid Serif" panose="02020600060500020200" pitchFamily="18" charset="0"/>
            </a:endParaRPr>
          </a:p>
          <a:p>
            <a:r>
              <a:rPr lang="en-GB" sz="3200" dirty="0">
                <a:solidFill>
                  <a:srgbClr val="7030A0"/>
                </a:solidFill>
                <a:latin typeface="Cambria" panose="02040503050406030204" pitchFamily="18" charset="0"/>
                <a:ea typeface="Droid Serif" panose="02020600060500020200" pitchFamily="18" charset="0"/>
                <a:cs typeface="Droid Serif" panose="02020600060500020200" pitchFamily="18" charset="0"/>
              </a:rPr>
              <a:t>Presented by Iris Benson MBE… </a:t>
            </a:r>
          </a:p>
          <a:p>
            <a:endParaRPr lang="en-GB" i="1" dirty="0">
              <a:solidFill>
                <a:srgbClr val="7030A0"/>
              </a:solidFill>
              <a:latin typeface="Cambria" panose="02040503050406030204" pitchFamily="18" charset="0"/>
              <a:ea typeface="Droid Serif" panose="02020600060500020200" pitchFamily="18" charset="0"/>
              <a:cs typeface="Droid Serif" panose="02020600060500020200" pitchFamily="18" charset="0"/>
            </a:endParaRPr>
          </a:p>
        </p:txBody>
      </p:sp>
      <p:pic>
        <p:nvPicPr>
          <p:cNvPr id="9" name="Picture 8" descr="A vase filled with yellow flowers&#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0307995" y="-337306"/>
            <a:ext cx="1493064" cy="2274949"/>
          </a:xfrm>
          <a:prstGeom prst="rect">
            <a:avLst/>
          </a:prstGeom>
        </p:spPr>
      </p:pic>
      <p:sp>
        <p:nvSpPr>
          <p:cNvPr id="10" name="TextBox 9"/>
          <p:cNvSpPr txBox="1"/>
          <p:nvPr/>
        </p:nvSpPr>
        <p:spPr>
          <a:xfrm>
            <a:off x="9917052" y="710120"/>
            <a:ext cx="1827897" cy="830997"/>
          </a:xfrm>
          <a:prstGeom prst="rect">
            <a:avLst/>
          </a:prstGeom>
          <a:noFill/>
        </p:spPr>
        <p:txBody>
          <a:bodyPr wrap="square" rtlCol="0">
            <a:spAutoFit/>
          </a:bodyPr>
          <a:lstStyle/>
          <a:p>
            <a:pPr algn="ctr"/>
            <a:r>
              <a:rPr lang="en-GB" sz="2400" dirty="0">
                <a:solidFill>
                  <a:srgbClr val="408A0B"/>
                </a:solidFill>
                <a:latin typeface="Cambria" panose="02040503050406030204" pitchFamily="18" charset="0"/>
              </a:rPr>
              <a:t>Iris Benson MBE </a:t>
            </a:r>
          </a:p>
        </p:txBody>
      </p:sp>
      <p:sp>
        <p:nvSpPr>
          <p:cNvPr id="12" name="TextBox 11">
            <a:extLst>
              <a:ext uri="{FF2B5EF4-FFF2-40B4-BE49-F238E27FC236}">
                <a16:creationId xmlns:a16="http://schemas.microsoft.com/office/drawing/2014/main" xmlns="" id="{0FEF4295-0079-4222-9EFE-DF675B576CC5}"/>
              </a:ext>
            </a:extLst>
          </p:cNvPr>
          <p:cNvSpPr txBox="1"/>
          <p:nvPr/>
        </p:nvSpPr>
        <p:spPr>
          <a:xfrm>
            <a:off x="7770792" y="6459587"/>
            <a:ext cx="4330417" cy="276999"/>
          </a:xfrm>
          <a:prstGeom prst="rect">
            <a:avLst/>
          </a:prstGeom>
          <a:noFill/>
        </p:spPr>
        <p:txBody>
          <a:bodyPr wrap="square" rtlCol="0">
            <a:spAutoFit/>
          </a:bodyPr>
          <a:lstStyle/>
          <a:p>
            <a:pPr defTabSz="457200"/>
            <a:r>
              <a:rPr lang="en-GB" sz="1200" dirty="0">
                <a:solidFill>
                  <a:srgbClr val="FF8021"/>
                </a:solidFill>
                <a:latin typeface="Corbel" panose="020B0503020204020204"/>
              </a:rPr>
              <a:t>Copyright © June 2018 ExE Consultant Services &amp; Iris Benson MBE</a:t>
            </a:r>
          </a:p>
        </p:txBody>
      </p:sp>
      <p:pic>
        <p:nvPicPr>
          <p:cNvPr id="13" name="Picture 12" descr="A close up of a sign&#10;&#10;Description generated with high confidence">
            <a:extLst>
              <a:ext uri="{FF2B5EF4-FFF2-40B4-BE49-F238E27FC236}">
                <a16:creationId xmlns:a16="http://schemas.microsoft.com/office/drawing/2014/main" xmlns="" id="{16480F22-F095-48C6-9488-3F61F8355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7044" y="1165311"/>
            <a:ext cx="157938" cy="143778"/>
          </a:xfrm>
          <a:prstGeom prst="rect">
            <a:avLst/>
          </a:prstGeom>
        </p:spPr>
      </p:pic>
      <p:pic>
        <p:nvPicPr>
          <p:cNvPr id="3" name="Picture 2" descr="A body of water&#10;&#10;Description generated with very high confidence">
            <a:extLst>
              <a:ext uri="{FF2B5EF4-FFF2-40B4-BE49-F238E27FC236}">
                <a16:creationId xmlns:a16="http://schemas.microsoft.com/office/drawing/2014/main" xmlns="" id="{1C3EB0B6-C64A-4A64-9319-F8F406E81D1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10800000">
            <a:off x="1933969" y="505887"/>
            <a:ext cx="7742054" cy="3762154"/>
          </a:xfrm>
          <a:prstGeom prst="rect">
            <a:avLst/>
          </a:prstGeom>
        </p:spPr>
      </p:pic>
    </p:spTree>
    <p:extLst>
      <p:ext uri="{BB962C8B-B14F-4D97-AF65-F5344CB8AC3E}">
        <p14:creationId xmlns:p14="http://schemas.microsoft.com/office/powerpoint/2010/main" val="265803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243" y="1358614"/>
            <a:ext cx="7895514" cy="5048605"/>
          </a:xfrm>
          <a:prstGeom prst="rect">
            <a:avLst/>
          </a:prstGeom>
        </p:spPr>
      </p:pic>
      <p:sp>
        <p:nvSpPr>
          <p:cNvPr id="7" name="Rectangle 6"/>
          <p:cNvSpPr/>
          <p:nvPr/>
        </p:nvSpPr>
        <p:spPr>
          <a:xfrm>
            <a:off x="8834316" y="121414"/>
            <a:ext cx="1643647" cy="1115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48243" y="713980"/>
            <a:ext cx="6377774" cy="523220"/>
          </a:xfrm>
          <a:prstGeom prst="rect">
            <a:avLst/>
          </a:prstGeom>
          <a:noFill/>
        </p:spPr>
        <p:txBody>
          <a:bodyPr wrap="square" rtlCol="0">
            <a:spAutoFit/>
          </a:bodyPr>
          <a:lstStyle/>
          <a:p>
            <a:r>
              <a:rPr lang="en-GB" sz="2800" dirty="0">
                <a:solidFill>
                  <a:srgbClr val="7030A0"/>
                </a:solidFill>
                <a:latin typeface="Cambria" panose="02040503050406030204" pitchFamily="18" charset="0"/>
                <a:ea typeface="Droid Serif" panose="02020600060500020200" pitchFamily="18" charset="0"/>
                <a:cs typeface="Droid Serif" panose="02020600060500020200" pitchFamily="18" charset="0"/>
              </a:rPr>
              <a:t>John-Bagot Hospital, Everton</a:t>
            </a:r>
            <a:r>
              <a:rPr lang="en-GB" dirty="0">
                <a:solidFill>
                  <a:srgbClr val="7030A0"/>
                </a:solidFill>
                <a:latin typeface="Cambria" panose="02040503050406030204" pitchFamily="18" charset="0"/>
                <a:ea typeface="Droid Serif" panose="02020600060500020200" pitchFamily="18" charset="0"/>
                <a:cs typeface="Droid Serif" panose="02020600060500020200" pitchFamily="18" charset="0"/>
              </a:rPr>
              <a:t>.</a:t>
            </a:r>
          </a:p>
        </p:txBody>
      </p:sp>
      <p:pic>
        <p:nvPicPr>
          <p:cNvPr id="2" name="Picture 1">
            <a:extLst>
              <a:ext uri="{FF2B5EF4-FFF2-40B4-BE49-F238E27FC236}">
                <a16:creationId xmlns:a16="http://schemas.microsoft.com/office/drawing/2014/main" xmlns="" id="{1D7EFFFB-B964-4377-BB6D-B1FD023A0A0B}"/>
              </a:ext>
            </a:extLst>
          </p:cNvPr>
          <p:cNvPicPr>
            <a:picLocks noChangeAspect="1"/>
          </p:cNvPicPr>
          <p:nvPr/>
        </p:nvPicPr>
        <p:blipFill>
          <a:blip r:embed="rId4"/>
          <a:stretch>
            <a:fillRect/>
          </a:stretch>
        </p:blipFill>
        <p:spPr>
          <a:xfrm>
            <a:off x="9920350" y="0"/>
            <a:ext cx="2286198" cy="1615580"/>
          </a:xfrm>
          <a:prstGeom prst="rect">
            <a:avLst/>
          </a:prstGeom>
        </p:spPr>
      </p:pic>
      <p:sp>
        <p:nvSpPr>
          <p:cNvPr id="8" name="TextBox 7">
            <a:extLst>
              <a:ext uri="{FF2B5EF4-FFF2-40B4-BE49-F238E27FC236}">
                <a16:creationId xmlns:a16="http://schemas.microsoft.com/office/drawing/2014/main" xmlns="" id="{53B0C6C3-666E-42DB-83DE-A182AC49069B}"/>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3421389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617" y="1289909"/>
            <a:ext cx="8209475" cy="4954546"/>
          </a:xfrm>
          <a:prstGeom prst="rect">
            <a:avLst/>
          </a:prstGeom>
        </p:spPr>
      </p:pic>
      <p:sp>
        <p:nvSpPr>
          <p:cNvPr id="4" name="TextBox 3"/>
          <p:cNvSpPr txBox="1"/>
          <p:nvPr/>
        </p:nvSpPr>
        <p:spPr>
          <a:xfrm>
            <a:off x="2249617" y="428879"/>
            <a:ext cx="6945754" cy="523220"/>
          </a:xfrm>
          <a:prstGeom prst="rect">
            <a:avLst/>
          </a:prstGeom>
          <a:noFill/>
        </p:spPr>
        <p:txBody>
          <a:bodyPr wrap="square" rtlCol="0">
            <a:spAutoFit/>
          </a:bodyPr>
          <a:lstStyle/>
          <a:p>
            <a:r>
              <a:rPr lang="en-GB" sz="2800" dirty="0">
                <a:solidFill>
                  <a:srgbClr val="7030A0"/>
                </a:solidFill>
                <a:latin typeface="Cambria" panose="02040503050406030204" pitchFamily="18" charset="0"/>
                <a:ea typeface="Droid Serif" panose="02020600060500020200" pitchFamily="18" charset="0"/>
                <a:cs typeface="Droid Serif" panose="02020600060500020200" pitchFamily="18" charset="0"/>
              </a:rPr>
              <a:t>Royal Liverpool Children’s Hospital, Heswall</a:t>
            </a:r>
            <a:r>
              <a:rPr lang="en-GB" dirty="0">
                <a:solidFill>
                  <a:srgbClr val="7030A0"/>
                </a:solidFill>
                <a:latin typeface="Cambria" panose="02040503050406030204" pitchFamily="18" charset="0"/>
                <a:ea typeface="Droid Serif" panose="02020600060500020200" pitchFamily="18" charset="0"/>
                <a:cs typeface="Droid Serif" panose="02020600060500020200" pitchFamily="18" charset="0"/>
              </a:rPr>
              <a:t>.</a:t>
            </a:r>
          </a:p>
        </p:txBody>
      </p:sp>
      <p:pic>
        <p:nvPicPr>
          <p:cNvPr id="2" name="Picture 1">
            <a:extLst>
              <a:ext uri="{FF2B5EF4-FFF2-40B4-BE49-F238E27FC236}">
                <a16:creationId xmlns:a16="http://schemas.microsoft.com/office/drawing/2014/main" xmlns="" id="{9DC2C2A0-E0E0-43FA-9CB3-92716C701FF0}"/>
              </a:ext>
            </a:extLst>
          </p:cNvPr>
          <p:cNvPicPr>
            <a:picLocks noChangeAspect="1"/>
          </p:cNvPicPr>
          <p:nvPr/>
        </p:nvPicPr>
        <p:blipFill>
          <a:blip r:embed="rId4"/>
          <a:stretch>
            <a:fillRect/>
          </a:stretch>
        </p:blipFill>
        <p:spPr>
          <a:xfrm>
            <a:off x="9888343" y="63559"/>
            <a:ext cx="2286198" cy="1615580"/>
          </a:xfrm>
          <a:prstGeom prst="rect">
            <a:avLst/>
          </a:prstGeom>
        </p:spPr>
      </p:pic>
      <p:sp>
        <p:nvSpPr>
          <p:cNvPr id="5" name="TextBox 4">
            <a:extLst>
              <a:ext uri="{FF2B5EF4-FFF2-40B4-BE49-F238E27FC236}">
                <a16:creationId xmlns:a16="http://schemas.microsoft.com/office/drawing/2014/main" xmlns="" id="{8EA1F51D-3722-469C-AAB3-D499CC159B07}"/>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4215874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97" r="8793"/>
          <a:stretch/>
        </p:blipFill>
        <p:spPr>
          <a:xfrm>
            <a:off x="2179325" y="1515023"/>
            <a:ext cx="8526348" cy="4896888"/>
          </a:xfrm>
          <a:prstGeom prst="rect">
            <a:avLst/>
          </a:prstGeom>
        </p:spPr>
      </p:pic>
      <p:sp>
        <p:nvSpPr>
          <p:cNvPr id="4" name="TextBox 3"/>
          <p:cNvSpPr txBox="1"/>
          <p:nvPr/>
        </p:nvSpPr>
        <p:spPr>
          <a:xfrm>
            <a:off x="2179325" y="807790"/>
            <a:ext cx="6377774" cy="523220"/>
          </a:xfrm>
          <a:prstGeom prst="rect">
            <a:avLst/>
          </a:prstGeom>
          <a:noFill/>
        </p:spPr>
        <p:txBody>
          <a:bodyPr wrap="square" rtlCol="0">
            <a:spAutoFit/>
          </a:bodyPr>
          <a:lstStyle/>
          <a:p>
            <a:r>
              <a:rPr lang="en-GB" sz="2800" dirty="0">
                <a:solidFill>
                  <a:srgbClr val="7030A0"/>
                </a:solidFill>
                <a:latin typeface="Cambria" panose="02040503050406030204" pitchFamily="18" charset="0"/>
                <a:ea typeface="Droid Serif" panose="02020600060500020200" pitchFamily="18" charset="0"/>
                <a:cs typeface="Droid Serif" panose="02020600060500020200" pitchFamily="18" charset="0"/>
              </a:rPr>
              <a:t>St John’s Church, Waterloo</a:t>
            </a:r>
            <a:r>
              <a:rPr lang="en-GB" dirty="0">
                <a:solidFill>
                  <a:srgbClr val="7030A0"/>
                </a:solidFill>
                <a:latin typeface="Cambria" panose="02040503050406030204" pitchFamily="18" charset="0"/>
                <a:ea typeface="Droid Serif" panose="02020600060500020200" pitchFamily="18" charset="0"/>
                <a:cs typeface="Droid Serif" panose="02020600060500020200" pitchFamily="18" charset="0"/>
              </a:rPr>
              <a:t>.</a:t>
            </a:r>
          </a:p>
        </p:txBody>
      </p:sp>
      <p:pic>
        <p:nvPicPr>
          <p:cNvPr id="2" name="Picture 1">
            <a:extLst>
              <a:ext uri="{FF2B5EF4-FFF2-40B4-BE49-F238E27FC236}">
                <a16:creationId xmlns:a16="http://schemas.microsoft.com/office/drawing/2014/main" xmlns="" id="{0492465B-B310-41AC-9E99-F9D97774BD9A}"/>
              </a:ext>
            </a:extLst>
          </p:cNvPr>
          <p:cNvPicPr>
            <a:picLocks noChangeAspect="1"/>
          </p:cNvPicPr>
          <p:nvPr/>
        </p:nvPicPr>
        <p:blipFill>
          <a:blip r:embed="rId4"/>
          <a:stretch>
            <a:fillRect/>
          </a:stretch>
        </p:blipFill>
        <p:spPr>
          <a:xfrm>
            <a:off x="9905802" y="0"/>
            <a:ext cx="2286198" cy="1615580"/>
          </a:xfrm>
          <a:prstGeom prst="rect">
            <a:avLst/>
          </a:prstGeom>
        </p:spPr>
      </p:pic>
      <p:sp>
        <p:nvSpPr>
          <p:cNvPr id="5" name="TextBox 4">
            <a:extLst>
              <a:ext uri="{FF2B5EF4-FFF2-40B4-BE49-F238E27FC236}">
                <a16:creationId xmlns:a16="http://schemas.microsoft.com/office/drawing/2014/main" xmlns="" id="{E68816A7-C44F-43C8-B5CB-B926C3334A8F}"/>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2193596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A23D191-E986-4872-991D-F8665DA74C92}"/>
              </a:ext>
            </a:extLst>
          </p:cNvPr>
          <p:cNvPicPr>
            <a:picLocks noChangeAspect="1"/>
          </p:cNvPicPr>
          <p:nvPr/>
        </p:nvPicPr>
        <p:blipFill rotWithShape="1">
          <a:blip r:embed="rId3">
            <a:extLst>
              <a:ext uri="{28A0092B-C50C-407E-A947-70E740481C1C}">
                <a14:useLocalDpi xmlns:a14="http://schemas.microsoft.com/office/drawing/2010/main" val="0"/>
              </a:ext>
            </a:extLst>
          </a:blip>
          <a:srcRect l="13476" t="16048" r="20243" b="18830"/>
          <a:stretch/>
        </p:blipFill>
        <p:spPr>
          <a:xfrm>
            <a:off x="1107090" y="3164542"/>
            <a:ext cx="2930655" cy="19394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725" y="851459"/>
            <a:ext cx="5730240" cy="6006541"/>
          </a:xfrm>
          <a:prstGeom prst="rect">
            <a:avLst/>
          </a:prstGeom>
        </p:spPr>
      </p:pic>
      <p:sp>
        <p:nvSpPr>
          <p:cNvPr id="4" name="TextBox 3"/>
          <p:cNvSpPr txBox="1"/>
          <p:nvPr/>
        </p:nvSpPr>
        <p:spPr>
          <a:xfrm>
            <a:off x="3866725" y="312705"/>
            <a:ext cx="6377774" cy="584775"/>
          </a:xfrm>
          <a:prstGeom prst="rect">
            <a:avLst/>
          </a:prstGeom>
          <a:noFill/>
        </p:spPr>
        <p:txBody>
          <a:bodyPr wrap="square" rtlCol="0">
            <a:spAutoFit/>
          </a:bodyPr>
          <a:lstStyle/>
          <a:p>
            <a:r>
              <a:rPr lang="en-GB" sz="3200" dirty="0">
                <a:solidFill>
                  <a:srgbClr val="7030A0"/>
                </a:solidFill>
                <a:latin typeface="Cambria" panose="02040503050406030204" pitchFamily="18" charset="0"/>
                <a:ea typeface="Droid Serif" panose="02020600060500020200" pitchFamily="18" charset="0"/>
                <a:cs typeface="Droid Serif" panose="02020600060500020200" pitchFamily="18" charset="0"/>
              </a:rPr>
              <a:t>I am that little girl again…</a:t>
            </a:r>
          </a:p>
        </p:txBody>
      </p:sp>
      <p:pic>
        <p:nvPicPr>
          <p:cNvPr id="2" name="Picture 1">
            <a:extLst>
              <a:ext uri="{FF2B5EF4-FFF2-40B4-BE49-F238E27FC236}">
                <a16:creationId xmlns:a16="http://schemas.microsoft.com/office/drawing/2014/main" xmlns="" id="{B96B49C2-6539-4665-9061-A0287B8387C4}"/>
              </a:ext>
            </a:extLst>
          </p:cNvPr>
          <p:cNvPicPr>
            <a:picLocks noChangeAspect="1"/>
          </p:cNvPicPr>
          <p:nvPr/>
        </p:nvPicPr>
        <p:blipFill>
          <a:blip r:embed="rId5"/>
          <a:stretch>
            <a:fillRect/>
          </a:stretch>
        </p:blipFill>
        <p:spPr>
          <a:xfrm>
            <a:off x="9815650" y="0"/>
            <a:ext cx="2286198" cy="1615580"/>
          </a:xfrm>
          <a:prstGeom prst="rect">
            <a:avLst/>
          </a:prstGeom>
        </p:spPr>
      </p:pic>
      <p:sp>
        <p:nvSpPr>
          <p:cNvPr id="7" name="TextBox 6">
            <a:extLst>
              <a:ext uri="{FF2B5EF4-FFF2-40B4-BE49-F238E27FC236}">
                <a16:creationId xmlns:a16="http://schemas.microsoft.com/office/drawing/2014/main" xmlns="" id="{1CE52805-8290-4CBE-A0DA-0B37B0FEAD45}"/>
              </a:ext>
            </a:extLst>
          </p:cNvPr>
          <p:cNvSpPr txBox="1"/>
          <p:nvPr/>
        </p:nvSpPr>
        <p:spPr>
          <a:xfrm>
            <a:off x="8104094" y="6463554"/>
            <a:ext cx="40879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3299223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grayscl/>
            <a:extLst>
              <a:ext uri="{28A0092B-C50C-407E-A947-70E740481C1C}">
                <a14:useLocalDpi xmlns:a14="http://schemas.microsoft.com/office/drawing/2010/main" val="0"/>
              </a:ext>
            </a:extLst>
          </a:blip>
          <a:srcRect l="22846"/>
          <a:stretch/>
        </p:blipFill>
        <p:spPr>
          <a:xfrm>
            <a:off x="2167847" y="1372661"/>
            <a:ext cx="8220463" cy="5100896"/>
          </a:xfrm>
          <a:prstGeom prst="rect">
            <a:avLst/>
          </a:prstGeom>
        </p:spPr>
      </p:pic>
      <p:sp>
        <p:nvSpPr>
          <p:cNvPr id="4" name="TextBox 3"/>
          <p:cNvSpPr txBox="1"/>
          <p:nvPr/>
        </p:nvSpPr>
        <p:spPr>
          <a:xfrm>
            <a:off x="2167847" y="735577"/>
            <a:ext cx="6377774" cy="954107"/>
          </a:xfrm>
          <a:prstGeom prst="rect">
            <a:avLst/>
          </a:prstGeom>
          <a:noFill/>
        </p:spPr>
        <p:txBody>
          <a:bodyPr wrap="square" rtlCol="0">
            <a:spAutoFit/>
          </a:bodyPr>
          <a:lstStyle/>
          <a:p>
            <a:r>
              <a:rPr lang="en-GB" sz="2800" dirty="0">
                <a:solidFill>
                  <a:srgbClr val="7030A0"/>
                </a:solidFill>
                <a:latin typeface="Cambria" panose="02040503050406030204" pitchFamily="18" charset="0"/>
                <a:ea typeface="Droid Serif" panose="02020600060500020200" pitchFamily="18" charset="0"/>
                <a:cs typeface="Droid Serif" panose="02020600060500020200" pitchFamily="18" charset="0"/>
              </a:rPr>
              <a:t>Broughton Towers Special School, Barrow-in-Furness</a:t>
            </a:r>
            <a:r>
              <a:rPr lang="en-GB" dirty="0">
                <a:solidFill>
                  <a:srgbClr val="7030A0"/>
                </a:solidFill>
                <a:latin typeface="Cambria" panose="02040503050406030204" pitchFamily="18" charset="0"/>
                <a:ea typeface="Droid Serif" panose="02020600060500020200" pitchFamily="18" charset="0"/>
                <a:cs typeface="Droid Serif" panose="02020600060500020200" pitchFamily="18" charset="0"/>
              </a:rPr>
              <a:t>.</a:t>
            </a:r>
          </a:p>
        </p:txBody>
      </p:sp>
      <p:pic>
        <p:nvPicPr>
          <p:cNvPr id="2" name="Picture 1">
            <a:extLst>
              <a:ext uri="{FF2B5EF4-FFF2-40B4-BE49-F238E27FC236}">
                <a16:creationId xmlns:a16="http://schemas.microsoft.com/office/drawing/2014/main" xmlns="" id="{FC35216D-52F8-45B8-9FF0-6D30FA650358}"/>
              </a:ext>
            </a:extLst>
          </p:cNvPr>
          <p:cNvPicPr>
            <a:picLocks noChangeAspect="1"/>
          </p:cNvPicPr>
          <p:nvPr/>
        </p:nvPicPr>
        <p:blipFill>
          <a:blip r:embed="rId4"/>
          <a:stretch>
            <a:fillRect/>
          </a:stretch>
        </p:blipFill>
        <p:spPr>
          <a:xfrm>
            <a:off x="9905802" y="74104"/>
            <a:ext cx="2286198" cy="1615580"/>
          </a:xfrm>
          <a:prstGeom prst="rect">
            <a:avLst/>
          </a:prstGeom>
        </p:spPr>
      </p:pic>
      <p:sp>
        <p:nvSpPr>
          <p:cNvPr id="5" name="TextBox 4">
            <a:extLst>
              <a:ext uri="{FF2B5EF4-FFF2-40B4-BE49-F238E27FC236}">
                <a16:creationId xmlns:a16="http://schemas.microsoft.com/office/drawing/2014/main" xmlns="" id="{5F6EBA97-84F3-4056-BD0E-B5AED6279F6C}"/>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2600111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969" y="1196614"/>
            <a:ext cx="6384517" cy="5539972"/>
          </a:xfrm>
          <a:prstGeom prst="rect">
            <a:avLst/>
          </a:prstGeom>
        </p:spPr>
      </p:pic>
      <p:sp>
        <p:nvSpPr>
          <p:cNvPr id="4" name="TextBox 3"/>
          <p:cNvSpPr txBox="1"/>
          <p:nvPr/>
        </p:nvSpPr>
        <p:spPr>
          <a:xfrm>
            <a:off x="2456541" y="229066"/>
            <a:ext cx="6377774" cy="954107"/>
          </a:xfrm>
          <a:prstGeom prst="rect">
            <a:avLst/>
          </a:prstGeom>
          <a:noFill/>
        </p:spPr>
        <p:txBody>
          <a:bodyPr wrap="square" rtlCol="0">
            <a:spAutoFit/>
          </a:bodyPr>
          <a:lstStyle/>
          <a:p>
            <a:r>
              <a:rPr lang="en-GB" sz="2800" dirty="0">
                <a:solidFill>
                  <a:srgbClr val="7030A0"/>
                </a:solidFill>
                <a:latin typeface="Cambria" panose="02040503050406030204" pitchFamily="18" charset="0"/>
                <a:ea typeface="Droid Serif" panose="02020600060500020200" pitchFamily="18" charset="0"/>
                <a:cs typeface="Droid Serif" panose="02020600060500020200" pitchFamily="18" charset="0"/>
              </a:rPr>
              <a:t>Broughton Towers Special School, Barrow-in-Furness</a:t>
            </a:r>
            <a:r>
              <a:rPr lang="en-GB" dirty="0">
                <a:solidFill>
                  <a:srgbClr val="7030A0"/>
                </a:solidFill>
                <a:latin typeface="Cambria" panose="02040503050406030204" pitchFamily="18" charset="0"/>
                <a:ea typeface="Droid Serif" panose="02020600060500020200" pitchFamily="18" charset="0"/>
                <a:cs typeface="Droid Serif" panose="02020600060500020200" pitchFamily="18" charset="0"/>
              </a:rPr>
              <a:t>.</a:t>
            </a:r>
          </a:p>
        </p:txBody>
      </p:sp>
      <p:sp>
        <p:nvSpPr>
          <p:cNvPr id="2" name="Rectangle 1">
            <a:extLst>
              <a:ext uri="{FF2B5EF4-FFF2-40B4-BE49-F238E27FC236}">
                <a16:creationId xmlns:a16="http://schemas.microsoft.com/office/drawing/2014/main" xmlns="" id="{4B7F85E3-59AD-4B86-923B-ACAED4A20A5A}"/>
              </a:ext>
            </a:extLst>
          </p:cNvPr>
          <p:cNvSpPr/>
          <p:nvPr/>
        </p:nvSpPr>
        <p:spPr>
          <a:xfrm>
            <a:off x="6912055" y="2695190"/>
            <a:ext cx="2008431" cy="4041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xmlns="" id="{CE733F9D-893B-43EF-A726-D142E3623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3049" y="1901959"/>
            <a:ext cx="5119217" cy="4956041"/>
          </a:xfrm>
          <a:prstGeom prst="rect">
            <a:avLst/>
          </a:prstGeom>
        </p:spPr>
      </p:pic>
      <p:pic>
        <p:nvPicPr>
          <p:cNvPr id="8" name="Picture 7">
            <a:extLst>
              <a:ext uri="{FF2B5EF4-FFF2-40B4-BE49-F238E27FC236}">
                <a16:creationId xmlns:a16="http://schemas.microsoft.com/office/drawing/2014/main" xmlns="" id="{4B6792B2-FDA2-4A2F-9FEA-B289C2B59599}"/>
              </a:ext>
            </a:extLst>
          </p:cNvPr>
          <p:cNvPicPr>
            <a:picLocks noChangeAspect="1"/>
          </p:cNvPicPr>
          <p:nvPr/>
        </p:nvPicPr>
        <p:blipFill>
          <a:blip r:embed="rId5"/>
          <a:stretch>
            <a:fillRect/>
          </a:stretch>
        </p:blipFill>
        <p:spPr>
          <a:xfrm>
            <a:off x="9905802" y="0"/>
            <a:ext cx="2286198" cy="1615580"/>
          </a:xfrm>
          <a:prstGeom prst="rect">
            <a:avLst/>
          </a:prstGeom>
        </p:spPr>
      </p:pic>
      <p:sp>
        <p:nvSpPr>
          <p:cNvPr id="7" name="TextBox 6">
            <a:extLst>
              <a:ext uri="{FF2B5EF4-FFF2-40B4-BE49-F238E27FC236}">
                <a16:creationId xmlns:a16="http://schemas.microsoft.com/office/drawing/2014/main" xmlns="" id="{EFE54BC4-9091-4AB3-A01C-A9C9615C70BB}"/>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149677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15326" y="554804"/>
            <a:ext cx="8091662" cy="5765708"/>
          </a:xfrm>
          <a:prstGeom prst="rect">
            <a:avLst/>
          </a:prstGeom>
        </p:spPr>
      </p:pic>
      <p:pic>
        <p:nvPicPr>
          <p:cNvPr id="11" name="Picture 10" descr="A picture containing sky, photo&#10;&#10;Description generated with very high confidence">
            <a:extLst>
              <a:ext uri="{FF2B5EF4-FFF2-40B4-BE49-F238E27FC236}">
                <a16:creationId xmlns:a16="http://schemas.microsoft.com/office/drawing/2014/main" xmlns="" id="{FF150A73-A4C4-4776-8A97-BA1E33CFD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6400" y="1125618"/>
            <a:ext cx="4048125" cy="4762500"/>
          </a:xfrm>
          <a:prstGeom prst="rect">
            <a:avLst/>
          </a:prstGeom>
        </p:spPr>
      </p:pic>
      <p:sp>
        <p:nvSpPr>
          <p:cNvPr id="7" name="TextBox 6">
            <a:extLst>
              <a:ext uri="{FF2B5EF4-FFF2-40B4-BE49-F238E27FC236}">
                <a16:creationId xmlns:a16="http://schemas.microsoft.com/office/drawing/2014/main" xmlns="" id="{65C2325F-E9CC-4243-987C-7E4A94CB42A7}"/>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pic>
        <p:nvPicPr>
          <p:cNvPr id="8" name="Picture 7">
            <a:extLst>
              <a:ext uri="{FF2B5EF4-FFF2-40B4-BE49-F238E27FC236}">
                <a16:creationId xmlns:a16="http://schemas.microsoft.com/office/drawing/2014/main" xmlns="" id="{C5FF1857-4021-4A22-A660-FECE452E7DB2}"/>
              </a:ext>
            </a:extLst>
          </p:cNvPr>
          <p:cNvPicPr>
            <a:picLocks noChangeAspect="1"/>
          </p:cNvPicPr>
          <p:nvPr/>
        </p:nvPicPr>
        <p:blipFill>
          <a:blip r:embed="rId5"/>
          <a:stretch>
            <a:fillRect/>
          </a:stretch>
        </p:blipFill>
        <p:spPr>
          <a:xfrm>
            <a:off x="9905802" y="74104"/>
            <a:ext cx="2286198" cy="1615580"/>
          </a:xfrm>
          <a:prstGeom prst="rect">
            <a:avLst/>
          </a:prstGeom>
        </p:spPr>
      </p:pic>
    </p:spTree>
    <p:extLst>
      <p:ext uri="{BB962C8B-B14F-4D97-AF65-F5344CB8AC3E}">
        <p14:creationId xmlns:p14="http://schemas.microsoft.com/office/powerpoint/2010/main" val="3996157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834316" y="121414"/>
            <a:ext cx="1643647" cy="1115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22170" y="304122"/>
            <a:ext cx="4470778" cy="584775"/>
          </a:xfrm>
          <a:prstGeom prst="rect">
            <a:avLst/>
          </a:prstGeom>
          <a:noFill/>
        </p:spPr>
        <p:txBody>
          <a:bodyPr wrap="square" rtlCol="0">
            <a:spAutoFit/>
          </a:bodyPr>
          <a:lstStyle/>
          <a:p>
            <a:r>
              <a:rPr lang="en-GB" sz="3200" dirty="0">
                <a:solidFill>
                  <a:srgbClr val="7030A0"/>
                </a:solidFill>
                <a:latin typeface="Cambria" panose="02040503050406030204" pitchFamily="18" charset="0"/>
                <a:ea typeface="Droid Serif" panose="02020600060500020200" pitchFamily="18" charset="0"/>
                <a:cs typeface="Droid Serif" panose="02020600060500020200" pitchFamily="18" charset="0"/>
              </a:rPr>
              <a:t>I am that little girl again</a:t>
            </a:r>
          </a:p>
        </p:txBody>
      </p:sp>
      <p:pic>
        <p:nvPicPr>
          <p:cNvPr id="11" name="Picture 10" descr="A vase filled with yellow flowers&#10;&#10;Description generated with high confidence">
            <a:extLst>
              <a:ext uri="{FF2B5EF4-FFF2-40B4-BE49-F238E27FC236}">
                <a16:creationId xmlns:a16="http://schemas.microsoft.com/office/drawing/2014/main" xmlns="" id="{CE7A8B06-2946-4FF2-A727-4410C14DE6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0307995" y="-337306"/>
            <a:ext cx="1493064" cy="2274949"/>
          </a:xfrm>
          <a:prstGeom prst="rect">
            <a:avLst/>
          </a:prstGeom>
        </p:spPr>
      </p:pic>
      <p:sp>
        <p:nvSpPr>
          <p:cNvPr id="12" name="TextBox 11">
            <a:extLst>
              <a:ext uri="{FF2B5EF4-FFF2-40B4-BE49-F238E27FC236}">
                <a16:creationId xmlns:a16="http://schemas.microsoft.com/office/drawing/2014/main" xmlns="" id="{86B70894-CC03-48B9-84A4-09F425A2DE51}"/>
              </a:ext>
            </a:extLst>
          </p:cNvPr>
          <p:cNvSpPr txBox="1"/>
          <p:nvPr/>
        </p:nvSpPr>
        <p:spPr>
          <a:xfrm>
            <a:off x="9917052" y="710120"/>
            <a:ext cx="1827897" cy="830997"/>
          </a:xfrm>
          <a:prstGeom prst="rect">
            <a:avLst/>
          </a:prstGeom>
          <a:noFill/>
        </p:spPr>
        <p:txBody>
          <a:bodyPr wrap="square" rtlCol="0">
            <a:spAutoFit/>
          </a:bodyPr>
          <a:lstStyle/>
          <a:p>
            <a:pPr algn="ctr"/>
            <a:r>
              <a:rPr lang="en-GB" sz="2400" dirty="0">
                <a:solidFill>
                  <a:srgbClr val="408A0B"/>
                </a:solidFill>
                <a:latin typeface="Cambria" panose="02040503050406030204" pitchFamily="18" charset="0"/>
              </a:rPr>
              <a:t>Iris Benson MBE </a:t>
            </a:r>
          </a:p>
        </p:txBody>
      </p:sp>
      <p:pic>
        <p:nvPicPr>
          <p:cNvPr id="13" name="Picture 12" descr="A close up of a sign&#10;&#10;Description generated with high confidence">
            <a:extLst>
              <a:ext uri="{FF2B5EF4-FFF2-40B4-BE49-F238E27FC236}">
                <a16:creationId xmlns:a16="http://schemas.microsoft.com/office/drawing/2014/main" xmlns="" id="{4E741CCA-D88D-4990-80AE-4E96CC9E5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7044" y="1165311"/>
            <a:ext cx="157938" cy="143778"/>
          </a:xfrm>
          <a:prstGeom prst="rect">
            <a:avLst/>
          </a:prstGeom>
        </p:spPr>
      </p:pic>
      <p:pic>
        <p:nvPicPr>
          <p:cNvPr id="3" name="Picture 2" descr="A close up of a necklace&#10;&#10;Description generated with high confidence">
            <a:extLst>
              <a:ext uri="{FF2B5EF4-FFF2-40B4-BE49-F238E27FC236}">
                <a16:creationId xmlns:a16="http://schemas.microsoft.com/office/drawing/2014/main" xmlns="" id="{5820D1BA-1C41-4C33-BF36-05E9E69DA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142845" flipH="1">
            <a:off x="1577507" y="2735182"/>
            <a:ext cx="4999234" cy="3739087"/>
          </a:xfrm>
          <a:prstGeom prst="rect">
            <a:avLst/>
          </a:prstGeom>
        </p:spPr>
      </p:pic>
      <p:pic>
        <p:nvPicPr>
          <p:cNvPr id="9" name="Picture 8" descr="A picture containing indoor, sitting&#10;&#10;Description generated with high confidence">
            <a:extLst>
              <a:ext uri="{FF2B5EF4-FFF2-40B4-BE49-F238E27FC236}">
                <a16:creationId xmlns:a16="http://schemas.microsoft.com/office/drawing/2014/main" xmlns="" id="{4C7DC2FD-C6EB-46B8-98B2-AE8382F0C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21359" flipH="1">
            <a:off x="1290357" y="758630"/>
            <a:ext cx="5740756" cy="5820714"/>
          </a:xfrm>
          <a:prstGeom prst="rect">
            <a:avLst/>
          </a:prstGeom>
        </p:spPr>
      </p:pic>
      <p:sp>
        <p:nvSpPr>
          <p:cNvPr id="14" name="TextBox 13">
            <a:extLst>
              <a:ext uri="{FF2B5EF4-FFF2-40B4-BE49-F238E27FC236}">
                <a16:creationId xmlns:a16="http://schemas.microsoft.com/office/drawing/2014/main" xmlns="" id="{4622B71B-63CD-4FAC-96B6-E7B5C9CCE05D}"/>
              </a:ext>
            </a:extLst>
          </p:cNvPr>
          <p:cNvSpPr txBox="1"/>
          <p:nvPr/>
        </p:nvSpPr>
        <p:spPr>
          <a:xfrm>
            <a:off x="6898092" y="1182428"/>
            <a:ext cx="3831899" cy="4893647"/>
          </a:xfrm>
          <a:prstGeom prst="rect">
            <a:avLst/>
          </a:prstGeom>
          <a:noFill/>
        </p:spPr>
        <p:txBody>
          <a:bodyPr wrap="square" rtlCol="0">
            <a:spAutoFit/>
          </a:bodyPr>
          <a:lstStyle/>
          <a:p>
            <a:r>
              <a:rPr lang="en-GB" sz="2400" b="1" i="1" dirty="0">
                <a:solidFill>
                  <a:srgbClr val="7030A0"/>
                </a:solidFill>
                <a:cs typeface="Arial Black"/>
              </a:rPr>
              <a:t>Safe inside my corner, </a:t>
            </a:r>
            <a:br>
              <a:rPr lang="en-GB" sz="2400" b="1" i="1" dirty="0">
                <a:solidFill>
                  <a:srgbClr val="7030A0"/>
                </a:solidFill>
                <a:cs typeface="Arial Black"/>
              </a:rPr>
            </a:br>
            <a:r>
              <a:rPr lang="en-GB" sz="2400" b="1" i="1" dirty="0">
                <a:solidFill>
                  <a:srgbClr val="7030A0"/>
                </a:solidFill>
                <a:cs typeface="Arial Black"/>
              </a:rPr>
              <a:t>drawn onto the floor.</a:t>
            </a:r>
          </a:p>
          <a:p>
            <a:r>
              <a:rPr lang="en-GB" sz="2400" b="1" i="1" dirty="0">
                <a:solidFill>
                  <a:srgbClr val="7030A0"/>
                </a:solidFill>
                <a:cs typeface="Arial Black"/>
              </a:rPr>
              <a:t>Huddled in a corner, </a:t>
            </a:r>
            <a:br>
              <a:rPr lang="en-GB" sz="2400" b="1" i="1" dirty="0">
                <a:solidFill>
                  <a:srgbClr val="7030A0"/>
                </a:solidFill>
                <a:cs typeface="Arial Black"/>
              </a:rPr>
            </a:br>
            <a:r>
              <a:rPr lang="en-GB" sz="2400" b="1" i="1" dirty="0">
                <a:solidFill>
                  <a:srgbClr val="7030A0"/>
                </a:solidFill>
                <a:cs typeface="Arial Black"/>
              </a:rPr>
              <a:t>curled up in a ball.</a:t>
            </a:r>
          </a:p>
          <a:p>
            <a:endParaRPr lang="en-GB" sz="2400" b="1" i="1" dirty="0">
              <a:solidFill>
                <a:srgbClr val="7030A0"/>
              </a:solidFill>
              <a:cs typeface="Arial Black"/>
            </a:endParaRPr>
          </a:p>
          <a:p>
            <a:r>
              <a:rPr lang="en-GB" sz="2400" b="1" i="1" dirty="0">
                <a:solidFill>
                  <a:srgbClr val="7030A0"/>
                </a:solidFill>
                <a:cs typeface="Arial Black"/>
              </a:rPr>
              <a:t>Trying to be invisible </a:t>
            </a:r>
            <a:br>
              <a:rPr lang="en-GB" sz="2400" b="1" i="1" dirty="0">
                <a:solidFill>
                  <a:srgbClr val="7030A0"/>
                </a:solidFill>
                <a:cs typeface="Arial Black"/>
              </a:rPr>
            </a:br>
            <a:r>
              <a:rPr lang="en-GB" sz="2400" b="1" i="1" dirty="0">
                <a:solidFill>
                  <a:srgbClr val="7030A0"/>
                </a:solidFill>
                <a:cs typeface="Arial Black"/>
              </a:rPr>
              <a:t>not wanting to be heard,</a:t>
            </a:r>
          </a:p>
          <a:p>
            <a:r>
              <a:rPr lang="en-GB" sz="2400" b="1" i="1" dirty="0">
                <a:solidFill>
                  <a:srgbClr val="7030A0"/>
                </a:solidFill>
                <a:cs typeface="Arial Black"/>
              </a:rPr>
              <a:t>Tiny little girl, </a:t>
            </a:r>
          </a:p>
          <a:p>
            <a:r>
              <a:rPr lang="en-GB" sz="2400" b="1" i="1" dirty="0">
                <a:solidFill>
                  <a:srgbClr val="7030A0"/>
                </a:solidFill>
                <a:cs typeface="Arial Black"/>
              </a:rPr>
              <a:t>don't cry anymore. </a:t>
            </a:r>
          </a:p>
          <a:p>
            <a:endParaRPr lang="en-GB" sz="2400" b="1" i="1" dirty="0">
              <a:solidFill>
                <a:srgbClr val="7030A0"/>
              </a:solidFill>
              <a:cs typeface="Arial Black"/>
            </a:endParaRPr>
          </a:p>
          <a:p>
            <a:r>
              <a:rPr lang="en-GB" sz="2400" b="1" i="1" dirty="0">
                <a:solidFill>
                  <a:srgbClr val="7030A0"/>
                </a:solidFill>
                <a:cs typeface="Arial Black"/>
              </a:rPr>
              <a:t>You’re safe inside your circle.</a:t>
            </a:r>
          </a:p>
          <a:p>
            <a:r>
              <a:rPr lang="en-GB" sz="2400" b="1" i="1" dirty="0">
                <a:solidFill>
                  <a:srgbClr val="7030A0"/>
                </a:solidFill>
                <a:cs typeface="Arial Black"/>
              </a:rPr>
              <a:t>Drawn onto the the floor.</a:t>
            </a:r>
          </a:p>
        </p:txBody>
      </p:sp>
      <p:sp>
        <p:nvSpPr>
          <p:cNvPr id="10" name="TextBox 9">
            <a:extLst>
              <a:ext uri="{FF2B5EF4-FFF2-40B4-BE49-F238E27FC236}">
                <a16:creationId xmlns:a16="http://schemas.microsoft.com/office/drawing/2014/main" xmlns="" id="{A95AAF1D-9D6A-4BA7-9026-657803DE0492}"/>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4236759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necklace&#10;&#10;Description generated with high confidence">
            <a:extLst>
              <a:ext uri="{FF2B5EF4-FFF2-40B4-BE49-F238E27FC236}">
                <a16:creationId xmlns:a16="http://schemas.microsoft.com/office/drawing/2014/main" xmlns="" id="{BCEF4EE5-892F-4DD6-A5A0-04E206613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18072" flipH="1">
            <a:off x="1806923" y="4148192"/>
            <a:ext cx="3766619" cy="2717612"/>
          </a:xfrm>
          <a:prstGeom prst="rect">
            <a:avLst/>
          </a:prstGeom>
        </p:spPr>
      </p:pic>
      <p:pic>
        <p:nvPicPr>
          <p:cNvPr id="5" name="Picture 4">
            <a:extLst>
              <a:ext uri="{FF2B5EF4-FFF2-40B4-BE49-F238E27FC236}">
                <a16:creationId xmlns:a16="http://schemas.microsoft.com/office/drawing/2014/main" xmlns="" id="{9793C138-CFAD-429A-8051-D002E76EC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5455" y="2175381"/>
            <a:ext cx="4012280" cy="4012280"/>
          </a:xfrm>
          <a:prstGeom prst="rect">
            <a:avLst/>
          </a:prstGeom>
        </p:spPr>
      </p:pic>
      <p:sp>
        <p:nvSpPr>
          <p:cNvPr id="10" name="TextBox 9">
            <a:extLst>
              <a:ext uri="{FF2B5EF4-FFF2-40B4-BE49-F238E27FC236}">
                <a16:creationId xmlns:a16="http://schemas.microsoft.com/office/drawing/2014/main" xmlns="" id="{9FF9FD81-02B3-41C0-8E4C-C7AA28EEF856}"/>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pic>
        <p:nvPicPr>
          <p:cNvPr id="3" name="Picture 2">
            <a:extLst>
              <a:ext uri="{FF2B5EF4-FFF2-40B4-BE49-F238E27FC236}">
                <a16:creationId xmlns:a16="http://schemas.microsoft.com/office/drawing/2014/main" xmlns="" id="{3F0273D2-84D5-4179-A91A-85D02C6D0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2" y="0"/>
            <a:ext cx="3470970" cy="7480541"/>
          </a:xfrm>
          <a:prstGeom prst="rect">
            <a:avLst/>
          </a:prstGeom>
        </p:spPr>
      </p:pic>
      <p:sp>
        <p:nvSpPr>
          <p:cNvPr id="7" name="TextBox 6">
            <a:extLst>
              <a:ext uri="{FF2B5EF4-FFF2-40B4-BE49-F238E27FC236}">
                <a16:creationId xmlns:a16="http://schemas.microsoft.com/office/drawing/2014/main" xmlns="" id="{20D15FA1-7BAE-4BAE-AFD4-7CE46334222E}"/>
              </a:ext>
            </a:extLst>
          </p:cNvPr>
          <p:cNvSpPr txBox="1"/>
          <p:nvPr/>
        </p:nvSpPr>
        <p:spPr>
          <a:xfrm>
            <a:off x="5200593" y="1181308"/>
            <a:ext cx="5089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Droid Serif" panose="02020600060500020200" pitchFamily="18" charset="0"/>
                <a:cs typeface="Droid Serif" panose="02020600060500020200" pitchFamily="18" charset="0"/>
              </a:rPr>
              <a:t>I am that little girl again</a:t>
            </a:r>
          </a:p>
        </p:txBody>
      </p:sp>
      <p:pic>
        <p:nvPicPr>
          <p:cNvPr id="13" name="Picture 12">
            <a:extLst>
              <a:ext uri="{FF2B5EF4-FFF2-40B4-BE49-F238E27FC236}">
                <a16:creationId xmlns:a16="http://schemas.microsoft.com/office/drawing/2014/main" xmlns="" id="{45779EB7-D5FA-4046-B60D-CFE786F2E628}"/>
              </a:ext>
            </a:extLst>
          </p:cNvPr>
          <p:cNvPicPr>
            <a:picLocks noChangeAspect="1"/>
          </p:cNvPicPr>
          <p:nvPr/>
        </p:nvPicPr>
        <p:blipFill>
          <a:blip r:embed="rId6"/>
          <a:stretch>
            <a:fillRect/>
          </a:stretch>
        </p:blipFill>
        <p:spPr>
          <a:xfrm>
            <a:off x="9905802" y="0"/>
            <a:ext cx="2286198" cy="1615580"/>
          </a:xfrm>
          <a:prstGeom prst="rect">
            <a:avLst/>
          </a:prstGeom>
        </p:spPr>
      </p:pic>
    </p:spTree>
    <p:extLst>
      <p:ext uri="{BB962C8B-B14F-4D97-AF65-F5344CB8AC3E}">
        <p14:creationId xmlns:p14="http://schemas.microsoft.com/office/powerpoint/2010/main" val="402442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w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04" y="854439"/>
            <a:ext cx="4901784" cy="49017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212" y="164892"/>
            <a:ext cx="7450802" cy="2077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C:\Users\holly.fletcher\AppData\Local\Microsoft\Windows\Temporary Internet Files\Content.Outlook\Y131YDR5\IMG_02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498" y="2362442"/>
            <a:ext cx="6715594" cy="426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978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E603A4A-95E2-4BE9-8E6B-51D53F56073F}"/>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
        <p:nvSpPr>
          <p:cNvPr id="2" name="Rectangle 1">
            <a:extLst>
              <a:ext uri="{FF2B5EF4-FFF2-40B4-BE49-F238E27FC236}">
                <a16:creationId xmlns:a16="http://schemas.microsoft.com/office/drawing/2014/main" xmlns="" id="{C1BF647A-50FD-4079-ABDD-1F5ADAD9E373}"/>
              </a:ext>
            </a:extLst>
          </p:cNvPr>
          <p:cNvSpPr/>
          <p:nvPr/>
        </p:nvSpPr>
        <p:spPr>
          <a:xfrm>
            <a:off x="8476180" y="1272082"/>
            <a:ext cx="2321959" cy="680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Speech Bubble: Rectangle with Corners Rounded 6">
            <a:extLst>
              <a:ext uri="{FF2B5EF4-FFF2-40B4-BE49-F238E27FC236}">
                <a16:creationId xmlns:a16="http://schemas.microsoft.com/office/drawing/2014/main" xmlns="" id="{5F84CF06-AEA9-4E06-87D1-6B69767514D1}"/>
              </a:ext>
            </a:extLst>
          </p:cNvPr>
          <p:cNvSpPr/>
          <p:nvPr/>
        </p:nvSpPr>
        <p:spPr>
          <a:xfrm>
            <a:off x="1577590" y="522514"/>
            <a:ext cx="4009293" cy="914399"/>
          </a:xfrm>
          <a:prstGeom prst="wedgeRoundRectCallout">
            <a:avLst>
              <a:gd name="adj1" fmla="val 57210"/>
              <a:gd name="adj2" fmla="val 106186"/>
              <a:gd name="adj3" fmla="val 16667"/>
            </a:avLst>
          </a:prstGeom>
          <a:solidFill>
            <a:srgbClr val="F5735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Your words, attitudes and actions,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Impact my life, more than my disability.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orbel" panose="020B0503020204020204"/>
                <a:ea typeface="+mn-ea"/>
                <a:cs typeface="+mn-cs"/>
              </a:rPr>
              <a:t>www.disabilityisnatural.com</a:t>
            </a:r>
          </a:p>
        </p:txBody>
      </p:sp>
      <p:pic>
        <p:nvPicPr>
          <p:cNvPr id="9" name="Picture 8" descr="A picture containing indoor, sitting&#10;&#10;Description generated with high confidence">
            <a:extLst>
              <a:ext uri="{FF2B5EF4-FFF2-40B4-BE49-F238E27FC236}">
                <a16:creationId xmlns:a16="http://schemas.microsoft.com/office/drawing/2014/main" xmlns="" id="{923D71DA-D6E4-4E63-8C9A-A051C8B3C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742" y="763954"/>
            <a:ext cx="5358977" cy="5863213"/>
          </a:xfrm>
          <a:prstGeom prst="rect">
            <a:avLst/>
          </a:prstGeom>
        </p:spPr>
      </p:pic>
      <p:sp>
        <p:nvSpPr>
          <p:cNvPr id="10" name="Speech Bubble: Rectangle with Corners Rounded 9">
            <a:extLst>
              <a:ext uri="{FF2B5EF4-FFF2-40B4-BE49-F238E27FC236}">
                <a16:creationId xmlns:a16="http://schemas.microsoft.com/office/drawing/2014/main" xmlns="" id="{CA610324-3C56-4042-A03C-8C9A992C7A98}"/>
              </a:ext>
            </a:extLst>
          </p:cNvPr>
          <p:cNvSpPr/>
          <p:nvPr/>
        </p:nvSpPr>
        <p:spPr>
          <a:xfrm>
            <a:off x="8250410" y="1763752"/>
            <a:ext cx="3890138" cy="515177"/>
          </a:xfrm>
          <a:prstGeom prst="wedgeRoundRectCallout">
            <a:avLst>
              <a:gd name="adj1" fmla="val -56702"/>
              <a:gd name="adj2" fmla="val 86682"/>
              <a:gd name="adj3" fmla="val 16667"/>
            </a:avLst>
          </a:prstGeom>
          <a:solidFill>
            <a:srgbClr val="F5735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I choose not to place Dis “in my ability” </a:t>
            </a:r>
            <a:r>
              <a:rPr kumimoji="0" lang="en-GB" sz="800" b="0" i="0" u="none" strike="noStrike" kern="1200" cap="none" spc="0" normalizeH="0" baseline="0" noProof="0" dirty="0">
                <a:ln>
                  <a:noFill/>
                </a:ln>
                <a:solidFill>
                  <a:prstClr val="white"/>
                </a:solidFill>
                <a:effectLst/>
                <a:uLnTx/>
                <a:uFillTx/>
                <a:latin typeface="Corbel" panose="020B0503020204020204"/>
                <a:ea typeface="+mn-ea"/>
                <a:cs typeface="+mn-cs"/>
              </a:rPr>
              <a:t>Robert M Hensel</a:t>
            </a:r>
          </a:p>
        </p:txBody>
      </p:sp>
      <p:sp>
        <p:nvSpPr>
          <p:cNvPr id="12" name="Speech Bubble: Rectangle with Corners Rounded 11">
            <a:extLst>
              <a:ext uri="{FF2B5EF4-FFF2-40B4-BE49-F238E27FC236}">
                <a16:creationId xmlns:a16="http://schemas.microsoft.com/office/drawing/2014/main" xmlns="" id="{35E09E72-E0EA-436B-B6D0-385A580EC3E0}"/>
              </a:ext>
            </a:extLst>
          </p:cNvPr>
          <p:cNvSpPr/>
          <p:nvPr/>
        </p:nvSpPr>
        <p:spPr>
          <a:xfrm>
            <a:off x="1480461" y="1935796"/>
            <a:ext cx="3401512" cy="686266"/>
          </a:xfrm>
          <a:prstGeom prst="wedgeRoundRectCallout">
            <a:avLst>
              <a:gd name="adj1" fmla="val 77571"/>
              <a:gd name="adj2" fmla="val 19642"/>
              <a:gd name="adj3" fmla="val 16667"/>
            </a:avLst>
          </a:prstGeom>
          <a:solidFill>
            <a:srgbClr val="F5735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My Disability has opened my eyes to see my true Abilities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orbel" panose="020B0503020204020204"/>
                <a:ea typeface="+mn-ea"/>
                <a:cs typeface="+mn-cs"/>
              </a:rPr>
              <a:t>Robert M Hensel</a:t>
            </a:r>
          </a:p>
        </p:txBody>
      </p:sp>
      <p:sp>
        <p:nvSpPr>
          <p:cNvPr id="13" name="Speech Bubble: Rectangle with Corners Rounded 12">
            <a:extLst>
              <a:ext uri="{FF2B5EF4-FFF2-40B4-BE49-F238E27FC236}">
                <a16:creationId xmlns:a16="http://schemas.microsoft.com/office/drawing/2014/main" xmlns="" id="{8D7E6DFB-E15E-46DC-A5A8-940254F65B3A}"/>
              </a:ext>
            </a:extLst>
          </p:cNvPr>
          <p:cNvSpPr/>
          <p:nvPr/>
        </p:nvSpPr>
        <p:spPr>
          <a:xfrm>
            <a:off x="8782259" y="2520370"/>
            <a:ext cx="3312612" cy="758358"/>
          </a:xfrm>
          <a:prstGeom prst="wedgeRoundRectCallout">
            <a:avLst>
              <a:gd name="adj1" fmla="val -83395"/>
              <a:gd name="adj2" fmla="val 9831"/>
              <a:gd name="adj3" fmla="val 16667"/>
            </a:avLst>
          </a:prstGeom>
          <a:solidFill>
            <a:srgbClr val="F5735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If you can do just one thing well, you’re needed by someone.</a:t>
            </a:r>
            <a:b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GB" sz="800" b="0" i="0" u="none" strike="noStrike" kern="1200" cap="none" spc="0" normalizeH="0" baseline="0" noProof="0" dirty="0">
                <a:ln>
                  <a:noFill/>
                </a:ln>
                <a:solidFill>
                  <a:prstClr val="white"/>
                </a:solidFill>
                <a:effectLst/>
                <a:uLnTx/>
                <a:uFillTx/>
                <a:latin typeface="Corbel" panose="020B0503020204020204"/>
                <a:ea typeface="+mn-ea"/>
                <a:cs typeface="+mn-cs"/>
              </a:rPr>
              <a:t>Martina Navratilova</a:t>
            </a:r>
          </a:p>
        </p:txBody>
      </p:sp>
      <p:sp>
        <p:nvSpPr>
          <p:cNvPr id="16" name="Speech Bubble: Rectangle with Corners Rounded 15">
            <a:extLst>
              <a:ext uri="{FF2B5EF4-FFF2-40B4-BE49-F238E27FC236}">
                <a16:creationId xmlns:a16="http://schemas.microsoft.com/office/drawing/2014/main" xmlns="" id="{6DCBF016-1AA8-4C8F-B204-EB477087D594}"/>
              </a:ext>
            </a:extLst>
          </p:cNvPr>
          <p:cNvSpPr/>
          <p:nvPr/>
        </p:nvSpPr>
        <p:spPr>
          <a:xfrm>
            <a:off x="1218016" y="2899549"/>
            <a:ext cx="3312612" cy="968734"/>
          </a:xfrm>
          <a:prstGeom prst="wedgeRoundRectCallout">
            <a:avLst>
              <a:gd name="adj1" fmla="val 78587"/>
              <a:gd name="adj2" fmla="val -55517"/>
              <a:gd name="adj3" fmla="val 16667"/>
            </a:avLst>
          </a:prstGeom>
          <a:solidFill>
            <a:srgbClr val="F5735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Be careful with your words, Once they are said, They can only be forgiven Not Forgotten.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orbel" panose="020B0503020204020204"/>
                <a:ea typeface="+mn-ea"/>
                <a:cs typeface="+mn-cs"/>
              </a:rPr>
              <a:t>Carl Sandburg</a:t>
            </a:r>
          </a:p>
        </p:txBody>
      </p:sp>
      <p:sp>
        <p:nvSpPr>
          <p:cNvPr id="17" name="Speech Bubble: Rectangle with Corners Rounded 16">
            <a:extLst>
              <a:ext uri="{FF2B5EF4-FFF2-40B4-BE49-F238E27FC236}">
                <a16:creationId xmlns:a16="http://schemas.microsoft.com/office/drawing/2014/main" xmlns="" id="{84F91986-41D4-422C-B496-F37EF6B58236}"/>
              </a:ext>
            </a:extLst>
          </p:cNvPr>
          <p:cNvSpPr/>
          <p:nvPr/>
        </p:nvSpPr>
        <p:spPr>
          <a:xfrm>
            <a:off x="8476180" y="3605312"/>
            <a:ext cx="3578741" cy="1903093"/>
          </a:xfrm>
          <a:prstGeom prst="wedgeRoundRectCallout">
            <a:avLst>
              <a:gd name="adj1" fmla="val -72191"/>
              <a:gd name="adj2" fmla="val -76636"/>
              <a:gd name="adj3" fmla="val 16667"/>
            </a:avLst>
          </a:prstGeom>
          <a:solidFill>
            <a:srgbClr val="F5735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Don’t mix bad words, with your bad mood.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You will have many opportunities to change a mood, but you will never get the opportunity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rPr>
              <a:t>To replace the words you spoke.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orbel" panose="020B0503020204020204"/>
                <a:ea typeface="+mn-ea"/>
                <a:cs typeface="+mn-cs"/>
              </a:rPr>
              <a:t>Lessonslearnsinlife.com</a:t>
            </a:r>
          </a:p>
        </p:txBody>
      </p:sp>
      <p:pic>
        <p:nvPicPr>
          <p:cNvPr id="14" name="Picture 13">
            <a:extLst>
              <a:ext uri="{FF2B5EF4-FFF2-40B4-BE49-F238E27FC236}">
                <a16:creationId xmlns:a16="http://schemas.microsoft.com/office/drawing/2014/main" xmlns="" id="{DEDE368F-2DB8-41F4-B129-B73A9D9FECDA}"/>
              </a:ext>
            </a:extLst>
          </p:cNvPr>
          <p:cNvPicPr>
            <a:picLocks noChangeAspect="1"/>
          </p:cNvPicPr>
          <p:nvPr/>
        </p:nvPicPr>
        <p:blipFill>
          <a:blip r:embed="rId4"/>
          <a:stretch>
            <a:fillRect/>
          </a:stretch>
        </p:blipFill>
        <p:spPr>
          <a:xfrm>
            <a:off x="9905802" y="0"/>
            <a:ext cx="2286198" cy="1615580"/>
          </a:xfrm>
          <a:prstGeom prst="rect">
            <a:avLst/>
          </a:prstGeom>
        </p:spPr>
      </p:pic>
    </p:spTree>
    <p:extLst>
      <p:ext uri="{BB962C8B-B14F-4D97-AF65-F5344CB8AC3E}">
        <p14:creationId xmlns:p14="http://schemas.microsoft.com/office/powerpoint/2010/main" val="14118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445" y="380144"/>
            <a:ext cx="7985357" cy="5911677"/>
          </a:xfrm>
          <a:prstGeom prst="rect">
            <a:avLst/>
          </a:prstGeom>
        </p:spPr>
      </p:pic>
      <p:sp>
        <p:nvSpPr>
          <p:cNvPr id="6" name="TextBox 5"/>
          <p:cNvSpPr txBox="1"/>
          <p:nvPr/>
        </p:nvSpPr>
        <p:spPr>
          <a:xfrm>
            <a:off x="1950327" y="2148571"/>
            <a:ext cx="3435178" cy="4647426"/>
          </a:xfrm>
          <a:prstGeom prst="rect">
            <a:avLst/>
          </a:prstGeom>
          <a:noFill/>
        </p:spPr>
        <p:txBody>
          <a:bodyPr wrap="square" rtlCol="0">
            <a:spAutoFit/>
          </a:bodyPr>
          <a:lstStyle/>
          <a:p>
            <a:r>
              <a:rPr lang="en-GB" sz="2800" b="1" dirty="0">
                <a:solidFill>
                  <a:schemeClr val="bg2">
                    <a:lumMod val="25000"/>
                  </a:schemeClr>
                </a:solidFill>
                <a:latin typeface="Arial Black"/>
                <a:cs typeface="Arial Black"/>
              </a:rPr>
              <a:t>“Perceptions of mental health have changed in my lifetime but there is still a long way to go.”</a:t>
            </a:r>
          </a:p>
          <a:p>
            <a:pPr>
              <a:lnSpc>
                <a:spcPct val="200000"/>
              </a:lnSpc>
            </a:pPr>
            <a:r>
              <a:rPr lang="en-GB" sz="1400" i="1" dirty="0">
                <a:latin typeface="Arial" panose="020B0604020202020204" pitchFamily="34" charset="0"/>
                <a:cs typeface="Arial" panose="020B0604020202020204" pitchFamily="34" charset="0"/>
              </a:rPr>
              <a:t>Iris Benson MBE</a:t>
            </a:r>
          </a:p>
          <a:p>
            <a:r>
              <a:rPr lang="en-GB" sz="1400" i="1" dirty="0">
                <a:latin typeface="Arial" panose="020B0604020202020204" pitchFamily="34" charset="0"/>
                <a:cs typeface="Arial" panose="020B0604020202020204" pitchFamily="34" charset="0"/>
              </a:rPr>
              <a:t>Mersey Care expert by experience </a:t>
            </a:r>
          </a:p>
          <a:p>
            <a:endParaRPr lang="en-GB" sz="2000" dirty="0"/>
          </a:p>
          <a:p>
            <a:endParaRPr lang="en-GB" sz="2000" dirty="0"/>
          </a:p>
          <a:p>
            <a:endParaRPr lang="en-GB" sz="2000" dirty="0"/>
          </a:p>
          <a:p>
            <a:endParaRPr lang="en-GB" sz="2000" dirty="0"/>
          </a:p>
        </p:txBody>
      </p:sp>
      <p:pic>
        <p:nvPicPr>
          <p:cNvPr id="2" name="Picture 1">
            <a:extLst>
              <a:ext uri="{FF2B5EF4-FFF2-40B4-BE49-F238E27FC236}">
                <a16:creationId xmlns:a16="http://schemas.microsoft.com/office/drawing/2014/main" xmlns="" id="{2EF34CE9-AF6C-4BBC-ABC0-6D821442936C}"/>
              </a:ext>
            </a:extLst>
          </p:cNvPr>
          <p:cNvPicPr>
            <a:picLocks noChangeAspect="1"/>
          </p:cNvPicPr>
          <p:nvPr/>
        </p:nvPicPr>
        <p:blipFill>
          <a:blip r:embed="rId4"/>
          <a:stretch>
            <a:fillRect/>
          </a:stretch>
        </p:blipFill>
        <p:spPr>
          <a:xfrm>
            <a:off x="9905802" y="0"/>
            <a:ext cx="2286198" cy="1615580"/>
          </a:xfrm>
          <a:prstGeom prst="rect">
            <a:avLst/>
          </a:prstGeom>
        </p:spPr>
      </p:pic>
      <p:sp>
        <p:nvSpPr>
          <p:cNvPr id="7" name="TextBox 6">
            <a:extLst>
              <a:ext uri="{FF2B5EF4-FFF2-40B4-BE49-F238E27FC236}">
                <a16:creationId xmlns:a16="http://schemas.microsoft.com/office/drawing/2014/main" xmlns="" id="{60E5AC8D-A7BE-458A-84BD-5241CD6355FB}"/>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2016127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05" y="339794"/>
            <a:ext cx="4694499" cy="5876072"/>
          </a:xfrm>
          <a:prstGeom prst="rect">
            <a:avLst/>
          </a:prstGeom>
        </p:spPr>
      </p:pic>
      <p:pic>
        <p:nvPicPr>
          <p:cNvPr id="8" name="Picture 7" descr="A group of people standing on a rug&#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l="21099" t="5050" r="11735" b="29544"/>
          <a:stretch/>
        </p:blipFill>
        <p:spPr>
          <a:xfrm>
            <a:off x="6571028" y="1177150"/>
            <a:ext cx="3639816" cy="5311518"/>
          </a:xfrm>
          <a:prstGeom prst="rect">
            <a:avLst/>
          </a:prstGeom>
        </p:spPr>
      </p:pic>
      <p:pic>
        <p:nvPicPr>
          <p:cNvPr id="3" name="Picture 2">
            <a:extLst>
              <a:ext uri="{FF2B5EF4-FFF2-40B4-BE49-F238E27FC236}">
                <a16:creationId xmlns:a16="http://schemas.microsoft.com/office/drawing/2014/main" xmlns="" id="{0F98A6E0-1D64-4603-9B3D-5B147BC47485}"/>
              </a:ext>
            </a:extLst>
          </p:cNvPr>
          <p:cNvPicPr>
            <a:picLocks noChangeAspect="1"/>
          </p:cNvPicPr>
          <p:nvPr/>
        </p:nvPicPr>
        <p:blipFill>
          <a:blip r:embed="rId5"/>
          <a:stretch>
            <a:fillRect/>
          </a:stretch>
        </p:blipFill>
        <p:spPr>
          <a:xfrm>
            <a:off x="9905802" y="0"/>
            <a:ext cx="2286198" cy="1615580"/>
          </a:xfrm>
          <a:prstGeom prst="rect">
            <a:avLst/>
          </a:prstGeom>
        </p:spPr>
      </p:pic>
      <p:sp>
        <p:nvSpPr>
          <p:cNvPr id="5" name="TextBox 4">
            <a:extLst>
              <a:ext uri="{FF2B5EF4-FFF2-40B4-BE49-F238E27FC236}">
                <a16:creationId xmlns:a16="http://schemas.microsoft.com/office/drawing/2014/main" xmlns="" id="{7D71B3F9-D3C5-4869-9A6B-4E2AEEDB452E}"/>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Tree>
    <p:extLst>
      <p:ext uri="{BB962C8B-B14F-4D97-AF65-F5344CB8AC3E}">
        <p14:creationId xmlns:p14="http://schemas.microsoft.com/office/powerpoint/2010/main" val="3541220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F6AA8D8-6071-4501-A7D8-AE204E4F7147}"/>
              </a:ext>
            </a:extLst>
          </p:cNvPr>
          <p:cNvSpPr txBox="1"/>
          <p:nvPr/>
        </p:nvSpPr>
        <p:spPr>
          <a:xfrm>
            <a:off x="7680960" y="6488668"/>
            <a:ext cx="4511040" cy="276999"/>
          </a:xfrm>
          <a:prstGeom prst="rect">
            <a:avLst/>
          </a:prstGeom>
          <a:noFill/>
        </p:spPr>
        <p:txBody>
          <a:bodyPr wrap="square" rtlCol="0">
            <a:spAutoFit/>
          </a:bodyPr>
          <a:lstStyle/>
          <a:p>
            <a:r>
              <a:rPr lang="en-GB" sz="1200" dirty="0"/>
              <a:t>Copyright © April 2018 ExE Consultant Services &amp; Iris Benson MBE</a:t>
            </a:r>
          </a:p>
        </p:txBody>
      </p:sp>
      <p:sp>
        <p:nvSpPr>
          <p:cNvPr id="2" name="TextBox 1">
            <a:extLst>
              <a:ext uri="{FF2B5EF4-FFF2-40B4-BE49-F238E27FC236}">
                <a16:creationId xmlns:a16="http://schemas.microsoft.com/office/drawing/2014/main" xmlns="" id="{1DA1C784-7385-41F6-80F3-C6EFA6F0F100}"/>
              </a:ext>
            </a:extLst>
          </p:cNvPr>
          <p:cNvSpPr txBox="1"/>
          <p:nvPr/>
        </p:nvSpPr>
        <p:spPr>
          <a:xfrm>
            <a:off x="1828800" y="685799"/>
            <a:ext cx="9558867" cy="5970865"/>
          </a:xfrm>
          <a:prstGeom prst="rect">
            <a:avLst/>
          </a:prstGeom>
          <a:noFill/>
        </p:spPr>
        <p:txBody>
          <a:bodyPr wrap="square" rtlCol="0">
            <a:spAutoFit/>
          </a:bodyPr>
          <a:lstStyle/>
          <a:p>
            <a:r>
              <a:rPr lang="en-GB" sz="4400" b="1" dirty="0">
                <a:ln w="3175">
                  <a:solidFill>
                    <a:srgbClr val="000000"/>
                  </a:solidFill>
                </a:ln>
                <a:solidFill>
                  <a:srgbClr val="4B9713"/>
                </a:solidFill>
                <a:latin typeface="Droid Serif" panose="02020600060500020200" pitchFamily="18" charset="0"/>
                <a:ea typeface="Droid Serif" panose="02020600060500020200" pitchFamily="18" charset="0"/>
                <a:cs typeface="Droid Serif" panose="02020600060500020200" pitchFamily="18" charset="0"/>
              </a:rPr>
              <a:t>In a Blink of an Eye</a:t>
            </a:r>
          </a:p>
          <a:p>
            <a:pPr>
              <a:spcBef>
                <a:spcPts val="1200"/>
              </a:spcBef>
            </a:pPr>
            <a:r>
              <a:rPr lang="en-GB" sz="2400" b="1" dirty="0">
                <a:ln w="3175">
                  <a:solidFill>
                    <a:srgbClr val="000000"/>
                  </a:solidFill>
                </a:ln>
                <a:solidFill>
                  <a:srgbClr val="F9B303"/>
                </a:solidFill>
                <a:latin typeface="Droid Serif" panose="02020600060500020200" pitchFamily="18" charset="0"/>
                <a:ea typeface="Droid Serif" panose="02020600060500020200" pitchFamily="18" charset="0"/>
                <a:cs typeface="Droid Serif" panose="02020600060500020200" pitchFamily="18" charset="0"/>
              </a:rPr>
              <a:t>In a Blink of an Eye or a sigh, or a breath you can change from the past, to a smile for today.</a:t>
            </a:r>
          </a:p>
          <a:p>
            <a:pPr>
              <a:spcBef>
                <a:spcPts val="1200"/>
              </a:spcBef>
            </a:pPr>
            <a:r>
              <a:rPr lang="en-GB" sz="2400" b="1" dirty="0">
                <a:ln w="3175">
                  <a:solidFill>
                    <a:srgbClr val="000000"/>
                  </a:solidFill>
                </a:ln>
                <a:solidFill>
                  <a:srgbClr val="4B9713"/>
                </a:solidFill>
                <a:latin typeface="Droid Serif" panose="02020600060500020200" pitchFamily="18" charset="0"/>
                <a:ea typeface="Droid Serif" panose="02020600060500020200" pitchFamily="18" charset="0"/>
                <a:cs typeface="Droid Serif" panose="02020600060500020200" pitchFamily="18" charset="0"/>
              </a:rPr>
              <a:t>In a Blink on an Eye the words that we speak, will be soft and keep us safe. Safe from the past that has caused so much hurt. In the Blink of an Eye or a sigh.</a:t>
            </a:r>
          </a:p>
          <a:p>
            <a:pPr>
              <a:spcBef>
                <a:spcPts val="1200"/>
              </a:spcBef>
            </a:pPr>
            <a:r>
              <a:rPr lang="en-GB" sz="2400" b="1" dirty="0">
                <a:ln w="3175">
                  <a:solidFill>
                    <a:srgbClr val="000000"/>
                  </a:solidFill>
                </a:ln>
                <a:solidFill>
                  <a:srgbClr val="F9B303"/>
                </a:solidFill>
                <a:latin typeface="Droid Serif" panose="02020600060500020200" pitchFamily="18" charset="0"/>
                <a:ea typeface="Droid Serif" panose="02020600060500020200" pitchFamily="18" charset="0"/>
                <a:cs typeface="Droid Serif" panose="02020600060500020200" pitchFamily="18" charset="0"/>
              </a:rPr>
              <a:t>You are the future, the change from the past, to today, to be different. No Control, No Restraint, in the blink of an eye not a sigh.</a:t>
            </a:r>
          </a:p>
          <a:p>
            <a:pPr>
              <a:spcBef>
                <a:spcPts val="1200"/>
              </a:spcBef>
            </a:pPr>
            <a:r>
              <a:rPr lang="en-GB" sz="2400" b="1" dirty="0">
                <a:ln w="3175">
                  <a:solidFill>
                    <a:srgbClr val="000000"/>
                  </a:solidFill>
                </a:ln>
                <a:solidFill>
                  <a:srgbClr val="4B9713"/>
                </a:solidFill>
                <a:latin typeface="Droid Serif" panose="02020600060500020200" pitchFamily="18" charset="0"/>
                <a:ea typeface="Droid Serif" panose="02020600060500020200" pitchFamily="18" charset="0"/>
                <a:cs typeface="Droid Serif" panose="02020600060500020200" pitchFamily="18" charset="0"/>
              </a:rPr>
              <a:t>No more pain, just be kind, take the time, make it different from the past, make the change last, in the blink of an eye or a sigh.</a:t>
            </a:r>
          </a:p>
          <a:p>
            <a:pPr algn="r">
              <a:spcBef>
                <a:spcPts val="600"/>
              </a:spcBef>
            </a:pPr>
            <a:r>
              <a:rPr lang="en-GB" sz="2400" b="1" dirty="0">
                <a:ln w="3175">
                  <a:solidFill>
                    <a:srgbClr val="000000"/>
                  </a:solidFill>
                </a:ln>
                <a:solidFill>
                  <a:srgbClr val="F9B303"/>
                </a:solidFill>
                <a:latin typeface="Droid Serif" panose="02020600060500020200" pitchFamily="18" charset="0"/>
                <a:ea typeface="Droid Serif" panose="02020600060500020200" pitchFamily="18" charset="0"/>
                <a:cs typeface="Droid Serif" panose="02020600060500020200" pitchFamily="18" charset="0"/>
              </a:rPr>
              <a:t>Iris Benson MBE</a:t>
            </a:r>
          </a:p>
        </p:txBody>
      </p:sp>
      <p:pic>
        <p:nvPicPr>
          <p:cNvPr id="6" name="Picture 5">
            <a:extLst>
              <a:ext uri="{FF2B5EF4-FFF2-40B4-BE49-F238E27FC236}">
                <a16:creationId xmlns:a16="http://schemas.microsoft.com/office/drawing/2014/main" xmlns="" id="{54A67E7D-B4C1-444E-92E9-B5B9C57A6C19}"/>
              </a:ext>
            </a:extLst>
          </p:cNvPr>
          <p:cNvPicPr>
            <a:picLocks noChangeAspect="1"/>
          </p:cNvPicPr>
          <p:nvPr/>
        </p:nvPicPr>
        <p:blipFill>
          <a:blip r:embed="rId3"/>
          <a:stretch>
            <a:fillRect/>
          </a:stretch>
        </p:blipFill>
        <p:spPr>
          <a:xfrm>
            <a:off x="9905802" y="0"/>
            <a:ext cx="2286198" cy="1615580"/>
          </a:xfrm>
          <a:prstGeom prst="rect">
            <a:avLst/>
          </a:prstGeom>
        </p:spPr>
      </p:pic>
    </p:spTree>
    <p:extLst>
      <p:ext uri="{BB962C8B-B14F-4D97-AF65-F5344CB8AC3E}">
        <p14:creationId xmlns:p14="http://schemas.microsoft.com/office/powerpoint/2010/main" val="3465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tick_figure_single_word_text_9731 (1)">
            <a:hlinkClick r:id="" action="ppaction://media"/>
            <a:extLst>
              <a:ext uri="{FF2B5EF4-FFF2-40B4-BE49-F238E27FC236}">
                <a16:creationId xmlns:a16="http://schemas.microsoft.com/office/drawing/2014/main" xmlns="" id="{DF55A51A-B2F2-4DF1-AD3E-CEC13C0810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6346" y="1402056"/>
            <a:ext cx="8811802" cy="4956638"/>
          </a:xfrm>
          <a:prstGeom prst="rect">
            <a:avLst/>
          </a:prstGeom>
        </p:spPr>
      </p:pic>
      <p:sp>
        <p:nvSpPr>
          <p:cNvPr id="5" name="TextBox 4">
            <a:extLst>
              <a:ext uri="{FF2B5EF4-FFF2-40B4-BE49-F238E27FC236}">
                <a16:creationId xmlns:a16="http://schemas.microsoft.com/office/drawing/2014/main" xmlns="" id="{2E603A4A-95E2-4BE9-8E6B-51D53F56073F}"/>
              </a:ext>
            </a:extLst>
          </p:cNvPr>
          <p:cNvSpPr txBox="1"/>
          <p:nvPr/>
        </p:nvSpPr>
        <p:spPr>
          <a:xfrm>
            <a:off x="7680960" y="6488668"/>
            <a:ext cx="45110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8021"/>
                </a:solidFill>
                <a:effectLst/>
                <a:uLnTx/>
                <a:uFillTx/>
                <a:latin typeface="Corbel" panose="020B0503020204020204"/>
                <a:ea typeface="+mn-ea"/>
                <a:cs typeface="+mn-cs"/>
              </a:rPr>
              <a:t>Copyright © April 2018 ExE Consultant Services &amp; Iris Benson MBE</a:t>
            </a:r>
          </a:p>
        </p:txBody>
      </p:sp>
      <p:sp>
        <p:nvSpPr>
          <p:cNvPr id="6" name="Rectangle 5">
            <a:extLst>
              <a:ext uri="{FF2B5EF4-FFF2-40B4-BE49-F238E27FC236}">
                <a16:creationId xmlns:a16="http://schemas.microsoft.com/office/drawing/2014/main" xmlns="" id="{DC5156FB-310A-47F2-9FE4-47F23BBAC283}"/>
              </a:ext>
            </a:extLst>
          </p:cNvPr>
          <p:cNvSpPr/>
          <p:nvPr/>
        </p:nvSpPr>
        <p:spPr>
          <a:xfrm>
            <a:off x="1981554" y="680718"/>
            <a:ext cx="714516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8021"/>
                </a:solidFill>
                <a:effectLst>
                  <a:outerShdw blurRad="38100" dist="19050" dir="2700000" algn="tl" rotWithShape="0">
                    <a:srgbClr val="FF8021">
                      <a:alpha val="40000"/>
                    </a:srgbClr>
                  </a:outerShdw>
                </a:effectLst>
                <a:uLnTx/>
                <a:uFillTx/>
                <a:latin typeface="Corbel" panose="020B0503020204020204"/>
                <a:ea typeface="+mn-ea"/>
                <a:cs typeface="+mn-cs"/>
              </a:rPr>
              <a:t>Words can hurt or heal…</a:t>
            </a:r>
          </a:p>
        </p:txBody>
      </p:sp>
      <p:pic>
        <p:nvPicPr>
          <p:cNvPr id="7" name="Picture 6">
            <a:extLst>
              <a:ext uri="{FF2B5EF4-FFF2-40B4-BE49-F238E27FC236}">
                <a16:creationId xmlns:a16="http://schemas.microsoft.com/office/drawing/2014/main" xmlns="" id="{A1926F51-0102-4579-AA1C-232A866AA992}"/>
              </a:ext>
            </a:extLst>
          </p:cNvPr>
          <p:cNvPicPr>
            <a:picLocks noChangeAspect="1"/>
          </p:cNvPicPr>
          <p:nvPr/>
        </p:nvPicPr>
        <p:blipFill>
          <a:blip r:embed="rId6"/>
          <a:stretch>
            <a:fillRect/>
          </a:stretch>
        </p:blipFill>
        <p:spPr>
          <a:xfrm>
            <a:off x="9905802" y="0"/>
            <a:ext cx="2286198" cy="1615580"/>
          </a:xfrm>
          <a:prstGeom prst="rect">
            <a:avLst/>
          </a:prstGeom>
        </p:spPr>
      </p:pic>
    </p:spTree>
    <p:extLst>
      <p:ext uri="{BB962C8B-B14F-4D97-AF65-F5344CB8AC3E}">
        <p14:creationId xmlns:p14="http://schemas.microsoft.com/office/powerpoint/2010/main" val="98611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Scale>
                                      <p:cBhvr>
                                        <p:cTn id="7" dur="3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6">
                                            <p:txEl>
                                              <p:pRg st="0" end="0"/>
                                            </p:txEl>
                                          </p:spTgt>
                                        </p:tgtEl>
                                        <p:attrNameLst>
                                          <p:attrName>ppt_x</p:attrName>
                                          <p:attrName>ppt_y</p:attrName>
                                        </p:attrNameLst>
                                      </p:cBhvr>
                                    </p:animMotion>
                                    <p:animEffect transition="in" filter="fade">
                                      <p:cBhvr>
                                        <p:cTn id="9" dur="3000"/>
                                        <p:tgtEl>
                                          <p:spTgt spid="6">
                                            <p:txEl>
                                              <p:pRg st="0" end="0"/>
                                            </p:txEl>
                                          </p:spTgt>
                                        </p:tgtEl>
                                      </p:cBhvr>
                                    </p:animEffect>
                                  </p:childTnLst>
                                </p:cTn>
                              </p:par>
                            </p:childTnLst>
                          </p:cTn>
                        </p:par>
                        <p:par>
                          <p:cTn id="10" fill="hold">
                            <p:stCondLst>
                              <p:cond delay="4500"/>
                            </p:stCondLst>
                            <p:childTnLst>
                              <p:par>
                                <p:cTn id="11" presetID="9"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par>
                          <p:cTn id="14" fill="hold">
                            <p:stCondLst>
                              <p:cond delay="5000"/>
                            </p:stCondLst>
                            <p:childTnLst>
                              <p:par>
                                <p:cTn id="15" presetID="1" presetClass="mediacall" presetSubtype="0" fill="hold" nodeType="afterEffect">
                                  <p:stCondLst>
                                    <p:cond delay="0"/>
                                  </p:stCondLst>
                                  <p:childTnLst>
                                    <p:cmd type="call" cmd="playFrom(0.0)">
                                      <p:cBhvr>
                                        <p:cTn id="16" dur="4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5"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33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601" y="915321"/>
            <a:ext cx="8822684" cy="495308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fabulous"/>
          <p:cNvSpPr>
            <a:spLocks noChangeAspect="1" noChangeArrowheads="1"/>
          </p:cNvSpPr>
          <p:nvPr/>
        </p:nvSpPr>
        <p:spPr bwMode="auto">
          <a:xfrm>
            <a:off x="1555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10" descr="Image result for fabulous"/>
          <p:cNvSpPr>
            <a:spLocks noChangeAspect="1" noChangeArrowheads="1"/>
          </p:cNvSpPr>
          <p:nvPr/>
        </p:nvSpPr>
        <p:spPr bwMode="auto">
          <a:xfrm>
            <a:off x="307975" y="86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AutoShape 2" descr="Image result for sequins"/>
          <p:cNvSpPr>
            <a:spLocks noChangeAspect="1" noChangeArrowheads="1"/>
          </p:cNvSpPr>
          <p:nvPr/>
        </p:nvSpPr>
        <p:spPr bwMode="auto">
          <a:xfrm>
            <a:off x="460394" y="1610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Image result for sequins"/>
          <p:cNvSpPr>
            <a:spLocks noChangeAspect="1" noChangeArrowheads="1"/>
          </p:cNvSpPr>
          <p:nvPr/>
        </p:nvSpPr>
        <p:spPr bwMode="auto">
          <a:xfrm>
            <a:off x="612779"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sequins"/>
          <p:cNvSpPr>
            <a:spLocks noChangeAspect="1" noChangeArrowheads="1"/>
          </p:cNvSpPr>
          <p:nvPr/>
        </p:nvSpPr>
        <p:spPr bwMode="auto">
          <a:xfrm>
            <a:off x="765175" y="4658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44108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28538"/>
            <a:ext cx="8619343" cy="803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18545" y="1509281"/>
            <a:ext cx="4122294" cy="861774"/>
          </a:xfrm>
          <a:prstGeom prst="rect">
            <a:avLst/>
          </a:prstGeom>
          <a:noFill/>
        </p:spPr>
        <p:txBody>
          <a:bodyPr wrap="square" rtlCol="0">
            <a:spAutoFit/>
          </a:bodyPr>
          <a:lstStyle/>
          <a:p>
            <a:r>
              <a:rPr lang="en-GB" sz="5000" dirty="0" smtClean="0"/>
              <a:t>@restoryedsos</a:t>
            </a:r>
            <a:endParaRPr lang="en-GB" sz="5000" dirty="0"/>
          </a:p>
        </p:txBody>
      </p:sp>
      <p:sp>
        <p:nvSpPr>
          <p:cNvPr id="3" name="AutoShape 2" descr="Image result for inst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Image result for instagr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Image result for inst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2" name="Picture 10" descr="Image result for insta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8545" y="312738"/>
            <a:ext cx="1908071" cy="119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7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14" y="224805"/>
            <a:ext cx="5426438" cy="936104"/>
          </a:xfrm>
        </p:spPr>
        <p:txBody>
          <a:bodyPr/>
          <a:lstStyle/>
          <a:p>
            <a:r>
              <a:rPr lang="en-GB" b="1" dirty="0" smtClean="0">
                <a:solidFill>
                  <a:srgbClr val="00B050"/>
                </a:solidFill>
              </a:rPr>
              <a:t>Se</a:t>
            </a:r>
            <a:r>
              <a:rPr lang="en-GB" b="1" dirty="0" smtClean="0">
                <a:solidFill>
                  <a:srgbClr val="FFC000"/>
                </a:solidFill>
              </a:rPr>
              <a:t>Qu</a:t>
            </a:r>
            <a:r>
              <a:rPr lang="en-GB" b="1" dirty="0" smtClean="0">
                <a:solidFill>
                  <a:srgbClr val="FF0000"/>
                </a:solidFill>
              </a:rPr>
              <a:t>In</a:t>
            </a:r>
            <a:r>
              <a:rPr lang="en-GB" b="1" dirty="0" smtClean="0"/>
              <a:t> Tool</a:t>
            </a:r>
            <a:endParaRPr lang="en-GB" b="1" dirty="0"/>
          </a:p>
        </p:txBody>
      </p:sp>
      <p:sp>
        <p:nvSpPr>
          <p:cNvPr id="3" name="Content Placeholder 2"/>
          <p:cNvSpPr>
            <a:spLocks noGrp="1"/>
          </p:cNvSpPr>
          <p:nvPr>
            <p:ph idx="1"/>
          </p:nvPr>
        </p:nvSpPr>
        <p:spPr>
          <a:xfrm>
            <a:off x="609602" y="1469036"/>
            <a:ext cx="11247617" cy="5201588"/>
          </a:xfrm>
        </p:spPr>
        <p:txBody>
          <a:bodyPr>
            <a:normAutofit/>
          </a:bodyPr>
          <a:lstStyle/>
          <a:p>
            <a:pPr fontAlgn="base"/>
            <a:r>
              <a:rPr lang="en-GB" dirty="0" smtClean="0"/>
              <a:t>Developed</a:t>
            </a:r>
            <a:r>
              <a:rPr lang="en-GB" dirty="0"/>
              <a:t> by the Involvement Network </a:t>
            </a:r>
            <a:r>
              <a:rPr lang="en-GB" dirty="0" smtClean="0"/>
              <a:t>– Review and measure involvement. </a:t>
            </a:r>
          </a:p>
          <a:p>
            <a:pPr fontAlgn="base"/>
            <a:r>
              <a:rPr lang="en-GB" dirty="0"/>
              <a:t>D</a:t>
            </a:r>
            <a:r>
              <a:rPr lang="en-GB" dirty="0" smtClean="0"/>
              <a:t>eveloped</a:t>
            </a:r>
            <a:r>
              <a:rPr lang="en-GB" dirty="0"/>
              <a:t> </a:t>
            </a:r>
            <a:r>
              <a:rPr lang="en-GB" dirty="0" smtClean="0"/>
              <a:t>collaboratively</a:t>
            </a:r>
          </a:p>
          <a:p>
            <a:pPr fontAlgn="base"/>
            <a:r>
              <a:rPr lang="en-GB" dirty="0" smtClean="0"/>
              <a:t>There are 12 areas – CQUIN’s plus few extra!</a:t>
            </a:r>
          </a:p>
          <a:p>
            <a:pPr fontAlgn="base"/>
            <a:r>
              <a:rPr lang="en-GB" dirty="0" smtClean="0"/>
              <a:t>Extra funding from In Mind – accessible, website, and UCLAN</a:t>
            </a:r>
            <a:endParaRPr lang="en-GB" dirty="0"/>
          </a:p>
          <a:p>
            <a:pPr fontAlgn="base"/>
            <a:r>
              <a:rPr lang="en-GB" dirty="0" smtClean="0"/>
              <a:t>Piloted</a:t>
            </a:r>
            <a:r>
              <a:rPr lang="en-GB" dirty="0"/>
              <a:t> </a:t>
            </a:r>
            <a:r>
              <a:rPr lang="en-GB" dirty="0" smtClean="0"/>
              <a:t>and refined by you! </a:t>
            </a:r>
          </a:p>
          <a:p>
            <a:pPr fontAlgn="base"/>
            <a:r>
              <a:rPr lang="en-GB" dirty="0" smtClean="0"/>
              <a:t>Quality</a:t>
            </a:r>
            <a:r>
              <a:rPr lang="en-GB" dirty="0"/>
              <a:t> Network LSU and MSU </a:t>
            </a:r>
            <a:r>
              <a:rPr lang="en-GB" dirty="0" smtClean="0"/>
              <a:t>standards</a:t>
            </a:r>
          </a:p>
          <a:p>
            <a:pPr fontAlgn="base"/>
            <a:r>
              <a:rPr lang="en-GB" dirty="0" smtClean="0"/>
              <a:t>Measuring your service against others – is it effective?</a:t>
            </a:r>
          </a:p>
          <a:p>
            <a:pPr fontAlgn="base"/>
            <a:r>
              <a:rPr lang="en-GB" dirty="0" smtClean="0"/>
              <a:t>More info later! Website and SeQuIn Tool</a:t>
            </a:r>
            <a:endParaRPr lang="en-GB"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33" y="0"/>
            <a:ext cx="5442646" cy="146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9197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76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35"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33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362" y="261003"/>
            <a:ext cx="10118360" cy="64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903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723" y="343934"/>
            <a:ext cx="6105867" cy="619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0722" y="343927"/>
            <a:ext cx="5523297" cy="277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735" y="3764982"/>
            <a:ext cx="5442646" cy="277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916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air hor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air hor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Image result for air h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049" y="1661632"/>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Image result for 2 minut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8" name="Picture 24" descr="Image result for 2 minu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444" y="143070"/>
            <a:ext cx="4038107" cy="369056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Image result for 2 minut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4" descr="Image result for 2 minutes"/>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Image result for good lu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924173"/>
            <a:ext cx="4592924" cy="340948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8" descr="Image result for 2 minutes"/>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0" descr="Image result for 2 minutes"/>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22" descr="Image result for 2 minutes"/>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16192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2152" y="322063"/>
            <a:ext cx="10160000" cy="1143000"/>
          </a:xfrm>
        </p:spPr>
        <p:txBody>
          <a:bodyPr>
            <a:normAutofit fontScale="90000"/>
          </a:bodyPr>
          <a:lstStyle/>
          <a:p>
            <a:pPr algn="ctr"/>
            <a:r>
              <a:rPr lang="en-GB" dirty="0" smtClean="0"/>
              <a:t>Healthy lifestyles </a:t>
            </a:r>
            <a:r>
              <a:rPr lang="en-GB" sz="3600" dirty="0" smtClean="0"/>
              <a:t>(Minds and Body)</a:t>
            </a:r>
            <a:r>
              <a:rPr lang="en-GB" sz="3600" dirty="0"/>
              <a:t> </a:t>
            </a:r>
            <a:r>
              <a:rPr lang="en-GB" sz="3600" dirty="0" smtClean="0"/>
              <a:t/>
            </a:r>
            <a:br>
              <a:rPr lang="en-GB" sz="3600" dirty="0" smtClean="0"/>
            </a:br>
            <a:r>
              <a:rPr lang="en-GB" sz="3600" dirty="0" smtClean="0"/>
              <a:t>Wathwood Hospital Recovery </a:t>
            </a:r>
            <a:r>
              <a:rPr lang="en-GB" sz="3600" dirty="0"/>
              <a:t>Pathway Standards</a:t>
            </a:r>
          </a:p>
        </p:txBody>
      </p:sp>
      <p:sp>
        <p:nvSpPr>
          <p:cNvPr id="8" name="Content Placeholder 7"/>
          <p:cNvSpPr>
            <a:spLocks noGrp="1"/>
          </p:cNvSpPr>
          <p:nvPr>
            <p:ph sz="half" idx="1"/>
          </p:nvPr>
        </p:nvSpPr>
        <p:spPr/>
        <p:txBody>
          <a:bodyPr/>
          <a:lstStyle/>
          <a:p>
            <a:r>
              <a:rPr lang="en-GB" dirty="0" smtClean="0"/>
              <a:t>Gym /Swimming</a:t>
            </a:r>
          </a:p>
          <a:p>
            <a:r>
              <a:rPr lang="en-GB" dirty="0" smtClean="0"/>
              <a:t>Yoga/Dietician</a:t>
            </a:r>
          </a:p>
          <a:p>
            <a:r>
              <a:rPr lang="en-GB" dirty="0"/>
              <a:t>Healthy lifestyles </a:t>
            </a:r>
            <a:r>
              <a:rPr lang="en-GB" sz="2000" dirty="0" smtClean="0"/>
              <a:t>clinic</a:t>
            </a:r>
            <a:endParaRPr lang="en-GB" sz="2000" dirty="0"/>
          </a:p>
          <a:p>
            <a:r>
              <a:rPr lang="en-GB" dirty="0" smtClean="0"/>
              <a:t>Charity cycling</a:t>
            </a:r>
          </a:p>
          <a:p>
            <a:r>
              <a:rPr lang="en-GB" dirty="0" smtClean="0"/>
              <a:t>Sponsored walk</a:t>
            </a:r>
          </a:p>
          <a:p>
            <a:endParaRPr lang="en-GB" dirty="0"/>
          </a:p>
        </p:txBody>
      </p:sp>
      <p:sp>
        <p:nvSpPr>
          <p:cNvPr id="9" name="Content Placeholder 8"/>
          <p:cNvSpPr>
            <a:spLocks noGrp="1"/>
          </p:cNvSpPr>
          <p:nvPr>
            <p:ph sz="half" idx="2"/>
          </p:nvPr>
        </p:nvSpPr>
        <p:spPr/>
        <p:txBody>
          <a:bodyPr/>
          <a:lstStyle/>
          <a:p>
            <a:r>
              <a:rPr lang="en-GB" dirty="0" smtClean="0"/>
              <a:t>Woody’s</a:t>
            </a:r>
          </a:p>
          <a:p>
            <a:r>
              <a:rPr lang="en-GB" dirty="0" smtClean="0"/>
              <a:t>Self catering</a:t>
            </a:r>
          </a:p>
          <a:p>
            <a:r>
              <a:rPr lang="en-GB" dirty="0"/>
              <a:t>Vocational jobs </a:t>
            </a:r>
            <a:r>
              <a:rPr lang="en-GB" dirty="0" smtClean="0"/>
              <a:t>Horticulture</a:t>
            </a:r>
            <a:endParaRPr lang="en-GB" dirty="0"/>
          </a:p>
          <a:p>
            <a:r>
              <a:rPr lang="en-GB" dirty="0" smtClean="0"/>
              <a:t>Sec 17, community</a:t>
            </a:r>
          </a:p>
          <a:p>
            <a:r>
              <a:rPr lang="en-GB" sz="2400" dirty="0" smtClean="0"/>
              <a:t>Ass, CC, Rehab, Lodges</a:t>
            </a:r>
            <a:endParaRPr lang="en-GB" sz="2400" dirty="0"/>
          </a:p>
        </p:txBody>
      </p:sp>
      <p:pic>
        <p:nvPicPr>
          <p:cNvPr id="5" name="Picture 4" descr="IMG_107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04" y="4142486"/>
            <a:ext cx="2931512" cy="1872208"/>
          </a:xfrm>
          <a:prstGeom prst="rect">
            <a:avLst/>
          </a:prstGeom>
          <a:noFill/>
          <a:ln>
            <a:noFill/>
          </a:ln>
        </p:spPr>
      </p:pic>
      <p:pic>
        <p:nvPicPr>
          <p:cNvPr id="6" name="Picture 5" descr="pool"/>
          <p:cNvPicPr/>
          <p:nvPr/>
        </p:nvPicPr>
        <p:blipFill>
          <a:blip r:embed="rId4">
            <a:extLst>
              <a:ext uri="{28A0092B-C50C-407E-A947-70E740481C1C}">
                <a14:useLocalDpi xmlns:a14="http://schemas.microsoft.com/office/drawing/2010/main" val="0"/>
              </a:ext>
            </a:extLst>
          </a:blip>
          <a:srcRect/>
          <a:stretch>
            <a:fillRect/>
          </a:stretch>
        </p:blipFill>
        <p:spPr bwMode="auto">
          <a:xfrm>
            <a:off x="3214142" y="4509120"/>
            <a:ext cx="3073884" cy="1944216"/>
          </a:xfrm>
          <a:prstGeom prst="rect">
            <a:avLst/>
          </a:prstGeom>
          <a:noFill/>
          <a:ln>
            <a:noFill/>
          </a:ln>
        </p:spPr>
      </p:pic>
      <p:pic>
        <p:nvPicPr>
          <p:cNvPr id="7" name="Picture 6" descr="P710013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6053" y="4093489"/>
            <a:ext cx="4993455" cy="2504603"/>
          </a:xfrm>
          <a:prstGeom prst="rect">
            <a:avLst/>
          </a:prstGeom>
          <a:noFill/>
          <a:ln>
            <a:noFill/>
          </a:ln>
        </p:spPr>
      </p:pic>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9790704" y="1465063"/>
            <a:ext cx="2142921" cy="1152128"/>
          </a:xfrm>
          <a:prstGeom prst="rect">
            <a:avLst/>
          </a:prstGeom>
        </p:spPr>
      </p:pic>
    </p:spTree>
    <p:extLst>
      <p:ext uri="{BB962C8B-B14F-4D97-AF65-F5344CB8AC3E}">
        <p14:creationId xmlns:p14="http://schemas.microsoft.com/office/powerpoint/2010/main" val="2150900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781" y="654359"/>
            <a:ext cx="10363201" cy="720079"/>
          </a:xfrm>
        </p:spPr>
        <p:txBody>
          <a:bodyPr>
            <a:normAutofit fontScale="90000"/>
          </a:bodyPr>
          <a:lstStyle/>
          <a:p>
            <a:r>
              <a:rPr lang="en-GB" b="1" dirty="0" smtClean="0">
                <a:effectLst>
                  <a:outerShdw blurRad="38100" dist="38100" dir="2700000" algn="tl">
                    <a:srgbClr val="000000">
                      <a:alpha val="43137"/>
                    </a:srgbClr>
                  </a:outerShdw>
                </a:effectLst>
              </a:rPr>
              <a:t>Newhaven Needs You</a:t>
            </a:r>
            <a:r>
              <a:rPr lang="en-GB" dirty="0" smtClean="0"/>
              <a:t/>
            </a:r>
            <a:br>
              <a:rPr lang="en-GB" dirty="0" smtClean="0"/>
            </a:br>
            <a:endParaRPr lang="en-GB" dirty="0"/>
          </a:p>
        </p:txBody>
      </p:sp>
      <p:pic>
        <p:nvPicPr>
          <p:cNvPr id="1030" name="Picture 6" descr="C:\Users\dogden1\AppData\Local\Microsoft\Windows\INetCache\IE\37YY2T56\patent-reexamination-interview[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3767" y="3259488"/>
            <a:ext cx="1511829" cy="113387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dogden1\AppData\Local\Microsoft\Windows\INetCache\IE\7PM3GG11\job-interview-advic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6780" y="3112010"/>
            <a:ext cx="1681297" cy="11300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dogden1\AppData\Local\Microsoft\Windows\INetCache\IE\EEJN4HEJ\eye-contact-between-man-and-woman-vector-clipart[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8320" y="3300181"/>
            <a:ext cx="2063552" cy="75371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dogden1\AppData\Local\Microsoft\Windows\INetCache\IE\KX4HUCSC\visit_invite_welcom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635" y="996071"/>
            <a:ext cx="1556792" cy="15567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73951" y="2482010"/>
            <a:ext cx="1440160" cy="246221"/>
          </a:xfrm>
          <a:prstGeom prst="rect">
            <a:avLst/>
          </a:prstGeom>
          <a:noFill/>
        </p:spPr>
        <p:txBody>
          <a:bodyPr wrap="square" rtlCol="0">
            <a:spAutoFit/>
          </a:bodyPr>
          <a:lstStyle/>
          <a:p>
            <a:r>
              <a:rPr lang="en-GB" sz="1000" b="1" dirty="0" smtClean="0">
                <a:solidFill>
                  <a:prstClr val="black"/>
                </a:solidFill>
                <a:effectLst>
                  <a:outerShdw blurRad="38100" dist="38100" dir="2700000" algn="tl">
                    <a:srgbClr val="000000">
                      <a:alpha val="43137"/>
                    </a:srgbClr>
                  </a:outerShdw>
                </a:effectLst>
              </a:rPr>
              <a:t>Hello my names Bob</a:t>
            </a:r>
            <a:endParaRPr lang="en-GB" sz="1000" b="1" dirty="0">
              <a:solidFill>
                <a:prstClr val="black"/>
              </a:solidFill>
              <a:effectLst>
                <a:outerShdw blurRad="38100" dist="38100" dir="2700000" algn="tl">
                  <a:srgbClr val="000000">
                    <a:alpha val="43137"/>
                  </a:srgbClr>
                </a:outerShdw>
              </a:effectLst>
            </a:endParaRPr>
          </a:p>
        </p:txBody>
      </p:sp>
      <p:sp>
        <p:nvSpPr>
          <p:cNvPr id="8" name="Striped Right Arrow 7"/>
          <p:cNvSpPr/>
          <p:nvPr/>
        </p:nvSpPr>
        <p:spPr>
          <a:xfrm rot="2186685">
            <a:off x="2319939" y="1494769"/>
            <a:ext cx="1304544"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Striped Right Arrow 9"/>
          <p:cNvSpPr/>
          <p:nvPr/>
        </p:nvSpPr>
        <p:spPr>
          <a:xfrm>
            <a:off x="5135903" y="2034030"/>
            <a:ext cx="1304544"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34" name="Picture 10" descr="C:\Users\dogden1\AppData\Local\Microsoft\Windows\INetCache\IE\AD5T3DUF\Handshake2.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0457" y="1902981"/>
            <a:ext cx="2110259" cy="914995"/>
          </a:xfrm>
          <a:prstGeom prst="rect">
            <a:avLst/>
          </a:prstGeom>
          <a:noFill/>
          <a:extLst>
            <a:ext uri="{909E8E84-426E-40DD-AFC4-6F175D3DCCD1}">
              <a14:hiddenFill xmlns:a14="http://schemas.microsoft.com/office/drawing/2010/main">
                <a:solidFill>
                  <a:srgbClr val="FFFFFF"/>
                </a:solidFill>
              </a14:hiddenFill>
            </a:ext>
          </a:extLst>
        </p:spPr>
      </p:pic>
      <p:sp>
        <p:nvSpPr>
          <p:cNvPr id="11" name="Curved Left Arrow 10"/>
          <p:cNvSpPr/>
          <p:nvPr/>
        </p:nvSpPr>
        <p:spPr>
          <a:xfrm>
            <a:off x="9951916" y="2043336"/>
            <a:ext cx="97536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12" name="Curved Right Arrow 11"/>
          <p:cNvSpPr/>
          <p:nvPr/>
        </p:nvSpPr>
        <p:spPr>
          <a:xfrm>
            <a:off x="359226" y="3068960"/>
            <a:ext cx="97536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pic>
        <p:nvPicPr>
          <p:cNvPr id="1036" name="Picture 12" descr="C:\Users\dogden1\AppData\Local\Microsoft\Windows\INetCache\IE\7PM3GG11\lifeskill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3842" y="3371352"/>
            <a:ext cx="1613046" cy="87071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69999" y="3626112"/>
            <a:ext cx="100753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643" y="4581128"/>
            <a:ext cx="100753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0737" y="98373"/>
            <a:ext cx="1875247" cy="189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descr="C:\Users\dogden1\AppData\Local\Microsoft\Windows\INetCache\IE\7PM3GG11\hard-work-ahead-294x300[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9509" y="4713898"/>
            <a:ext cx="1347599" cy="103132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dogden1\AppData\Local\Microsoft\Windows\INetCache\IE\EEJN4HEJ\polite[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61246" y="4714624"/>
            <a:ext cx="1070268" cy="10274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dogden1\AppData\Local\Microsoft\Windows\INetCache\IE\AS1YWB61\5304315230_b19979b058[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48980" y="4713898"/>
            <a:ext cx="1258978" cy="944234"/>
          </a:xfrm>
          <a:prstGeom prst="rect">
            <a:avLst/>
          </a:prstGeom>
          <a:noFill/>
          <a:extLst>
            <a:ext uri="{909E8E84-426E-40DD-AFC4-6F175D3DCCD1}">
              <a14:hiddenFill xmlns:a14="http://schemas.microsoft.com/office/drawing/2010/main">
                <a:solidFill>
                  <a:srgbClr val="FFFFFF"/>
                </a:solidFill>
              </a14:hiddenFill>
            </a:ext>
          </a:extLst>
        </p:spPr>
      </p:pic>
      <p:sp>
        <p:nvSpPr>
          <p:cNvPr id="13" name="Striped Right Arrow 12"/>
          <p:cNvSpPr/>
          <p:nvPr/>
        </p:nvSpPr>
        <p:spPr>
          <a:xfrm>
            <a:off x="6307824" y="4943699"/>
            <a:ext cx="1304544"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43" name="Picture 19" descr="C:\Users\dogden1\AppData\Local\Microsoft\Windows\INetCache\IE\FPPUV83P\btyooebtl[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27399" y="4713898"/>
            <a:ext cx="1857728" cy="10449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27276" y="5186015"/>
            <a:ext cx="100753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412561" y="5973309"/>
            <a:ext cx="835882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Congratulations on your new job !</a:t>
            </a:r>
            <a:endParaRPr lang="en-US"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3242" y="1"/>
            <a:ext cx="1932691" cy="1902255"/>
          </a:xfrm>
          <a:prstGeom prst="rect">
            <a:avLst/>
          </a:prstGeom>
        </p:spPr>
      </p:pic>
    </p:spTree>
    <p:extLst>
      <p:ext uri="{BB962C8B-B14F-4D97-AF65-F5344CB8AC3E}">
        <p14:creationId xmlns:p14="http://schemas.microsoft.com/office/powerpoint/2010/main" val="3267944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barn(inVertical)">
                                      <p:cBhvr>
                                        <p:cTn id="29" dur="500"/>
                                        <p:tgtEl>
                                          <p:spTgt spid="103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031"/>
                                        </p:tgtEl>
                                        <p:attrNameLst>
                                          <p:attrName>style.visibility</p:attrName>
                                        </p:attrNameLst>
                                      </p:cBhvr>
                                      <p:to>
                                        <p:strVal val="visible"/>
                                      </p:to>
                                    </p:set>
                                    <p:animEffect transition="in" filter="wheel(1)">
                                      <p:cBhvr>
                                        <p:cTn id="46" dur="2000"/>
                                        <p:tgtEl>
                                          <p:spTgt spid="103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p:cTn id="51" dur="500" fill="hold"/>
                                        <p:tgtEl>
                                          <p:spTgt spid="1030"/>
                                        </p:tgtEl>
                                        <p:attrNameLst>
                                          <p:attrName>ppt_w</p:attrName>
                                        </p:attrNameLst>
                                      </p:cBhvr>
                                      <p:tavLst>
                                        <p:tav tm="0">
                                          <p:val>
                                            <p:fltVal val="0"/>
                                          </p:val>
                                        </p:tav>
                                        <p:tav tm="100000">
                                          <p:val>
                                            <p:strVal val="#ppt_w"/>
                                          </p:val>
                                        </p:tav>
                                      </p:tavLst>
                                    </p:anim>
                                    <p:anim calcmode="lin" valueType="num">
                                      <p:cBhvr>
                                        <p:cTn id="52" dur="500" fill="hold"/>
                                        <p:tgtEl>
                                          <p:spTgt spid="1030"/>
                                        </p:tgtEl>
                                        <p:attrNameLst>
                                          <p:attrName>ppt_h</p:attrName>
                                        </p:attrNameLst>
                                      </p:cBhvr>
                                      <p:tavLst>
                                        <p:tav tm="0">
                                          <p:val>
                                            <p:fltVal val="0"/>
                                          </p:val>
                                        </p:tav>
                                        <p:tav tm="100000">
                                          <p:val>
                                            <p:strVal val="#ppt_h"/>
                                          </p:val>
                                        </p:tav>
                                      </p:tavLst>
                                    </p:anim>
                                    <p:animEffect transition="in" filter="fade">
                                      <p:cBhvr>
                                        <p:cTn id="53" dur="500"/>
                                        <p:tgtEl>
                                          <p:spTgt spid="10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32"/>
                                        </p:tgtEl>
                                        <p:attrNameLst>
                                          <p:attrName>style.visibility</p:attrName>
                                        </p:attrNameLst>
                                      </p:cBhvr>
                                      <p:to>
                                        <p:strVal val="visible"/>
                                      </p:to>
                                    </p:set>
                                    <p:animEffect transition="in" filter="wipe(down)">
                                      <p:cBhvr>
                                        <p:cTn id="58" dur="500"/>
                                        <p:tgtEl>
                                          <p:spTgt spid="103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036"/>
                                        </p:tgtEl>
                                        <p:attrNameLst>
                                          <p:attrName>style.visibility</p:attrName>
                                        </p:attrNameLst>
                                      </p:cBhvr>
                                      <p:to>
                                        <p:strVal val="visible"/>
                                      </p:to>
                                    </p:set>
                                    <p:animEffect transition="in" filter="circle(in)">
                                      <p:cBhvr>
                                        <p:cTn id="63" dur="2000"/>
                                        <p:tgtEl>
                                          <p:spTgt spid="103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037"/>
                                        </p:tgtEl>
                                        <p:attrNameLst>
                                          <p:attrName>style.visibility</p:attrName>
                                        </p:attrNameLst>
                                      </p:cBhvr>
                                      <p:to>
                                        <p:strVal val="visible"/>
                                      </p:to>
                                    </p:set>
                                    <p:anim calcmode="lin" valueType="num">
                                      <p:cBhvr additive="base">
                                        <p:cTn id="68" dur="500" fill="hold"/>
                                        <p:tgtEl>
                                          <p:spTgt spid="1037"/>
                                        </p:tgtEl>
                                        <p:attrNameLst>
                                          <p:attrName>ppt_x</p:attrName>
                                        </p:attrNameLst>
                                      </p:cBhvr>
                                      <p:tavLst>
                                        <p:tav tm="0">
                                          <p:val>
                                            <p:strVal val="#ppt_x"/>
                                          </p:val>
                                        </p:tav>
                                        <p:tav tm="100000">
                                          <p:val>
                                            <p:strVal val="#ppt_x"/>
                                          </p:val>
                                        </p:tav>
                                      </p:tavLst>
                                    </p:anim>
                                    <p:anim calcmode="lin" valueType="num">
                                      <p:cBhvr additive="base">
                                        <p:cTn id="69"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038"/>
                                        </p:tgtEl>
                                        <p:attrNameLst>
                                          <p:attrName>style.visibility</p:attrName>
                                        </p:attrNameLst>
                                      </p:cBhvr>
                                      <p:to>
                                        <p:strVal val="visible"/>
                                      </p:to>
                                    </p:set>
                                    <p:anim calcmode="lin" valueType="num">
                                      <p:cBhvr additive="base">
                                        <p:cTn id="74" dur="500" fill="hold"/>
                                        <p:tgtEl>
                                          <p:spTgt spid="1038"/>
                                        </p:tgtEl>
                                        <p:attrNameLst>
                                          <p:attrName>ppt_x</p:attrName>
                                        </p:attrNameLst>
                                      </p:cBhvr>
                                      <p:tavLst>
                                        <p:tav tm="0">
                                          <p:val>
                                            <p:strVal val="#ppt_x"/>
                                          </p:val>
                                        </p:tav>
                                        <p:tav tm="100000">
                                          <p:val>
                                            <p:strVal val="#ppt_x"/>
                                          </p:val>
                                        </p:tav>
                                      </p:tavLst>
                                    </p:anim>
                                    <p:anim calcmode="lin" valueType="num">
                                      <p:cBhvr additive="base">
                                        <p:cTn id="75"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04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041"/>
                                        </p:tgtEl>
                                        <p:attrNameLst>
                                          <p:attrName>style.visibility</p:attrName>
                                        </p:attrNameLst>
                                      </p:cBhvr>
                                      <p:to>
                                        <p:strVal val="visible"/>
                                      </p:to>
                                    </p:set>
                                    <p:anim calcmode="lin" valueType="num">
                                      <p:cBhvr additive="base">
                                        <p:cTn id="84" dur="500" fill="hold"/>
                                        <p:tgtEl>
                                          <p:spTgt spid="1041"/>
                                        </p:tgtEl>
                                        <p:attrNameLst>
                                          <p:attrName>ppt_x</p:attrName>
                                        </p:attrNameLst>
                                      </p:cBhvr>
                                      <p:tavLst>
                                        <p:tav tm="0">
                                          <p:val>
                                            <p:strVal val="#ppt_x"/>
                                          </p:val>
                                        </p:tav>
                                        <p:tav tm="100000">
                                          <p:val>
                                            <p:strVal val="#ppt_x"/>
                                          </p:val>
                                        </p:tav>
                                      </p:tavLst>
                                    </p:anim>
                                    <p:anim calcmode="lin" valueType="num">
                                      <p:cBhvr additive="base">
                                        <p:cTn id="85" dur="500" fill="hold"/>
                                        <p:tgtEl>
                                          <p:spTgt spid="10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042"/>
                                        </p:tgtEl>
                                        <p:attrNameLst>
                                          <p:attrName>style.visibility</p:attrName>
                                        </p:attrNameLst>
                                      </p:cBhvr>
                                      <p:to>
                                        <p:strVal val="visible"/>
                                      </p:to>
                                    </p:set>
                                    <p:animEffect transition="in" filter="fade">
                                      <p:cBhvr>
                                        <p:cTn id="90" dur="1000"/>
                                        <p:tgtEl>
                                          <p:spTgt spid="1042"/>
                                        </p:tgtEl>
                                      </p:cBhvr>
                                    </p:animEffect>
                                    <p:anim calcmode="lin" valueType="num">
                                      <p:cBhvr>
                                        <p:cTn id="91" dur="1000" fill="hold"/>
                                        <p:tgtEl>
                                          <p:spTgt spid="1042"/>
                                        </p:tgtEl>
                                        <p:attrNameLst>
                                          <p:attrName>ppt_x</p:attrName>
                                        </p:attrNameLst>
                                      </p:cBhvr>
                                      <p:tavLst>
                                        <p:tav tm="0">
                                          <p:val>
                                            <p:strVal val="#ppt_x"/>
                                          </p:val>
                                        </p:tav>
                                        <p:tav tm="100000">
                                          <p:val>
                                            <p:strVal val="#ppt_x"/>
                                          </p:val>
                                        </p:tav>
                                      </p:tavLst>
                                    </p:anim>
                                    <p:anim calcmode="lin" valueType="num">
                                      <p:cBhvr>
                                        <p:cTn id="92"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ppt_x"/>
                                          </p:val>
                                        </p:tav>
                                        <p:tav tm="100000">
                                          <p:val>
                                            <p:strVal val="#ppt_x"/>
                                          </p:val>
                                        </p:tav>
                                      </p:tavLst>
                                    </p:anim>
                                    <p:anim calcmode="lin" valueType="num">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1043"/>
                                        </p:tgtEl>
                                        <p:attrNameLst>
                                          <p:attrName>style.visibility</p:attrName>
                                        </p:attrNameLst>
                                      </p:cBhvr>
                                      <p:to>
                                        <p:strVal val="visible"/>
                                      </p:to>
                                    </p:set>
                                    <p:animEffect transition="in" filter="circle(in)">
                                      <p:cBhvr>
                                        <p:cTn id="103" dur="2000"/>
                                        <p:tgtEl>
                                          <p:spTgt spid="104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1044"/>
                                        </p:tgtEl>
                                        <p:attrNameLst>
                                          <p:attrName>style.visibility</p:attrName>
                                        </p:attrNameLst>
                                      </p:cBhvr>
                                      <p:to>
                                        <p:strVal val="visible"/>
                                      </p:to>
                                    </p:set>
                                    <p:anim calcmode="lin" valueType="num">
                                      <p:cBhvr additive="base">
                                        <p:cTn id="108" dur="500" fill="hold"/>
                                        <p:tgtEl>
                                          <p:spTgt spid="1044"/>
                                        </p:tgtEl>
                                        <p:attrNameLst>
                                          <p:attrName>ppt_x</p:attrName>
                                        </p:attrNameLst>
                                      </p:cBhvr>
                                      <p:tavLst>
                                        <p:tav tm="0">
                                          <p:val>
                                            <p:strVal val="#ppt_x"/>
                                          </p:val>
                                        </p:tav>
                                        <p:tav tm="100000">
                                          <p:val>
                                            <p:strVal val="#ppt_x"/>
                                          </p:val>
                                        </p:tav>
                                      </p:tavLst>
                                    </p:anim>
                                    <p:anim calcmode="lin" valueType="num">
                                      <p:cBhvr additive="base">
                                        <p:cTn id="109"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nodeType="clickEffect">
                                  <p:stCondLst>
                                    <p:cond delay="0"/>
                                  </p:stCondLst>
                                  <p:childTnLst>
                                    <p:set>
                                      <p:cBhvr>
                                        <p:cTn id="113" dur="1" fill="hold">
                                          <p:stCondLst>
                                            <p:cond delay="0"/>
                                          </p:stCondLst>
                                        </p:cTn>
                                        <p:tgtEl>
                                          <p:spTgt spid="15">
                                            <p:txEl>
                                              <p:pRg st="0" end="0"/>
                                            </p:txEl>
                                          </p:spTgt>
                                        </p:tgtEl>
                                        <p:attrNameLst>
                                          <p:attrName>style.visibility</p:attrName>
                                        </p:attrNameLst>
                                      </p:cBhvr>
                                      <p:to>
                                        <p:strVal val="visible"/>
                                      </p:to>
                                    </p:set>
                                    <p:animEffect transition="in" filter="wheel(1)">
                                      <p:cBhvr>
                                        <p:cTn id="114"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827452-1F1E-4F01-B517-706E5B35C8BB}"/>
              </a:ext>
            </a:extLst>
          </p:cNvPr>
          <p:cNvPicPr>
            <a:picLocks noChangeAspect="1"/>
          </p:cNvPicPr>
          <p:nvPr/>
        </p:nvPicPr>
        <p:blipFill>
          <a:blip r:embed="rId5"/>
          <a:stretch>
            <a:fillRect/>
          </a:stretch>
        </p:blipFill>
        <p:spPr>
          <a:xfrm>
            <a:off x="0" y="0"/>
            <a:ext cx="8025040" cy="6858000"/>
          </a:xfrm>
          <a:prstGeom prst="rect">
            <a:avLst/>
          </a:prstGeom>
        </p:spPr>
      </p:pic>
      <p:pic>
        <p:nvPicPr>
          <p:cNvPr id="4" name="Picture 3">
            <a:extLst>
              <a:ext uri="{FF2B5EF4-FFF2-40B4-BE49-F238E27FC236}">
                <a16:creationId xmlns:a16="http://schemas.microsoft.com/office/drawing/2014/main" xmlns="" id="{950183A2-46C6-4241-AC13-EB5CE381458E}"/>
              </a:ext>
            </a:extLst>
          </p:cNvPr>
          <p:cNvPicPr>
            <a:picLocks noChangeAspect="1"/>
          </p:cNvPicPr>
          <p:nvPr/>
        </p:nvPicPr>
        <p:blipFill rotWithShape="1">
          <a:blip r:embed="rId6"/>
          <a:srcRect l="1007" t="4069" r="-1007" b="11245"/>
          <a:stretch/>
        </p:blipFill>
        <p:spPr>
          <a:xfrm>
            <a:off x="1092936" y="393896"/>
            <a:ext cx="6461761" cy="5989320"/>
          </a:xfrm>
          <a:prstGeom prst="rect">
            <a:avLst/>
          </a:prstGeom>
        </p:spPr>
      </p:pic>
      <p:pic>
        <p:nvPicPr>
          <p:cNvPr id="5" name="Picture 4">
            <a:extLst>
              <a:ext uri="{FF2B5EF4-FFF2-40B4-BE49-F238E27FC236}">
                <a16:creationId xmlns:a16="http://schemas.microsoft.com/office/drawing/2014/main" xmlns="" id="{58737961-0EC0-423A-9116-3F3C1E2623DC}"/>
              </a:ext>
            </a:extLst>
          </p:cNvPr>
          <p:cNvPicPr>
            <a:picLocks noChangeAspect="1"/>
          </p:cNvPicPr>
          <p:nvPr/>
        </p:nvPicPr>
        <p:blipFill>
          <a:blip r:embed="rId7"/>
          <a:stretch>
            <a:fillRect/>
          </a:stretch>
        </p:blipFill>
        <p:spPr>
          <a:xfrm>
            <a:off x="4012524" y="3138847"/>
            <a:ext cx="2383743" cy="2859272"/>
          </a:xfrm>
          <a:prstGeom prst="rect">
            <a:avLst/>
          </a:prstGeom>
        </p:spPr>
      </p:pic>
      <p:pic>
        <p:nvPicPr>
          <p:cNvPr id="6" name="Picture 5">
            <a:extLst>
              <a:ext uri="{FF2B5EF4-FFF2-40B4-BE49-F238E27FC236}">
                <a16:creationId xmlns:a16="http://schemas.microsoft.com/office/drawing/2014/main" xmlns="" id="{2AACDE22-792B-4B28-A661-EE9FC2DF1173}"/>
              </a:ext>
            </a:extLst>
          </p:cNvPr>
          <p:cNvPicPr>
            <a:picLocks noChangeAspect="1"/>
          </p:cNvPicPr>
          <p:nvPr/>
        </p:nvPicPr>
        <p:blipFill>
          <a:blip r:embed="rId8"/>
          <a:stretch>
            <a:fillRect/>
          </a:stretch>
        </p:blipFill>
        <p:spPr>
          <a:xfrm>
            <a:off x="756723" y="254434"/>
            <a:ext cx="6797629" cy="1511939"/>
          </a:xfrm>
          <a:prstGeom prst="rect">
            <a:avLst/>
          </a:prstGeom>
        </p:spPr>
      </p:pic>
      <p:pic>
        <p:nvPicPr>
          <p:cNvPr id="7" name="Picture 6">
            <a:extLst>
              <a:ext uri="{FF2B5EF4-FFF2-40B4-BE49-F238E27FC236}">
                <a16:creationId xmlns:a16="http://schemas.microsoft.com/office/drawing/2014/main" xmlns="" id="{CF15CE28-3BEA-4012-BFD8-549B86B1A156}"/>
              </a:ext>
            </a:extLst>
          </p:cNvPr>
          <p:cNvPicPr>
            <a:picLocks noChangeAspect="1"/>
          </p:cNvPicPr>
          <p:nvPr/>
        </p:nvPicPr>
        <p:blipFill>
          <a:blip r:embed="rId9"/>
          <a:stretch>
            <a:fillRect/>
          </a:stretch>
        </p:blipFill>
        <p:spPr>
          <a:xfrm>
            <a:off x="1430667" y="1297636"/>
            <a:ext cx="5785605" cy="469433"/>
          </a:xfrm>
          <a:prstGeom prst="rect">
            <a:avLst/>
          </a:prstGeom>
        </p:spPr>
      </p:pic>
      <p:sp>
        <p:nvSpPr>
          <p:cNvPr id="10" name="TextBox 9">
            <a:extLst>
              <a:ext uri="{FF2B5EF4-FFF2-40B4-BE49-F238E27FC236}">
                <a16:creationId xmlns:a16="http://schemas.microsoft.com/office/drawing/2014/main" xmlns="" id="{D4B88CF6-17DD-43AF-AD29-EECEA63F616C}"/>
              </a:ext>
            </a:extLst>
          </p:cNvPr>
          <p:cNvSpPr txBox="1"/>
          <p:nvPr/>
        </p:nvSpPr>
        <p:spPr>
          <a:xfrm>
            <a:off x="7830402" y="444892"/>
            <a:ext cx="4426225" cy="4893647"/>
          </a:xfrm>
          <a:prstGeom prst="rect">
            <a:avLst/>
          </a:prstGeom>
          <a:noFill/>
        </p:spPr>
        <p:txBody>
          <a:bodyPr wrap="square" rtlCol="0">
            <a:spAutoFit/>
          </a:bodyPr>
          <a:lstStyle/>
          <a:p>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a:p>
            <a:r>
              <a:rPr lang="en-GB" sz="2000" b="1" dirty="0">
                <a:solidFill>
                  <a:prstClr val="black"/>
                </a:solidFill>
              </a:rPr>
              <a:t>TRACK LIST:</a:t>
            </a:r>
          </a:p>
          <a:p>
            <a:endParaRPr lang="en-GB" sz="2000" dirty="0">
              <a:solidFill>
                <a:prstClr val="black"/>
              </a:solidFill>
            </a:endParaRPr>
          </a:p>
          <a:p>
            <a:r>
              <a:rPr lang="en-GB" sz="2000" dirty="0">
                <a:solidFill>
                  <a:prstClr val="black"/>
                </a:solidFill>
              </a:rPr>
              <a:t>1. Risk assessed together</a:t>
            </a:r>
          </a:p>
          <a:p>
            <a:r>
              <a:rPr lang="en-GB" sz="2000" dirty="0">
                <a:solidFill>
                  <a:prstClr val="black"/>
                </a:solidFill>
              </a:rPr>
              <a:t>2. Individually Restrict me</a:t>
            </a:r>
          </a:p>
          <a:p>
            <a:r>
              <a:rPr lang="en-GB" sz="2000" dirty="0">
                <a:solidFill>
                  <a:prstClr val="black"/>
                </a:solidFill>
              </a:rPr>
              <a:t>3. I own my Risk</a:t>
            </a:r>
          </a:p>
          <a:p>
            <a:r>
              <a:rPr lang="en-GB" sz="2000" dirty="0">
                <a:solidFill>
                  <a:prstClr val="black"/>
                </a:solidFill>
              </a:rPr>
              <a:t>4. Risk discussed </a:t>
            </a:r>
            <a:r>
              <a:rPr lang="en-GB" sz="2000" dirty="0" err="1">
                <a:solidFill>
                  <a:prstClr val="black"/>
                </a:solidFill>
              </a:rPr>
              <a:t>wi</a:t>
            </a:r>
            <a:r>
              <a:rPr lang="en-GB" sz="2000" dirty="0">
                <a:solidFill>
                  <a:prstClr val="black"/>
                </a:solidFill>
              </a:rPr>
              <a:t> t’ Recovery </a:t>
            </a:r>
          </a:p>
          <a:p>
            <a:r>
              <a:rPr lang="en-GB" sz="2000" dirty="0">
                <a:solidFill>
                  <a:prstClr val="black"/>
                </a:solidFill>
              </a:rPr>
              <a:t>5. Plan so I can, understand!</a:t>
            </a:r>
          </a:p>
          <a:p>
            <a:r>
              <a:rPr lang="en-GB" sz="2000" dirty="0">
                <a:solidFill>
                  <a:prstClr val="black"/>
                </a:solidFill>
              </a:rPr>
              <a:t>6. I’ll train you up before I go </a:t>
            </a:r>
            <a:r>
              <a:rPr lang="en-GB" sz="2000" dirty="0" err="1">
                <a:solidFill>
                  <a:prstClr val="black"/>
                </a:solidFill>
              </a:rPr>
              <a:t>go</a:t>
            </a:r>
            <a:endParaRPr lang="en-GB" sz="2000" dirty="0">
              <a:solidFill>
                <a:prstClr val="black"/>
              </a:solidFill>
            </a:endParaRPr>
          </a:p>
          <a:p>
            <a:r>
              <a:rPr lang="en-GB" sz="2000" dirty="0">
                <a:solidFill>
                  <a:prstClr val="black"/>
                </a:solidFill>
              </a:rPr>
              <a:t>7. Risk Sharing- MDT CPA CTR </a:t>
            </a:r>
          </a:p>
          <a:p>
            <a:r>
              <a:rPr lang="en-GB" sz="2000" dirty="0">
                <a:solidFill>
                  <a:prstClr val="black"/>
                </a:solidFill>
              </a:rPr>
              <a:t>8. Risk reviewed and improved </a:t>
            </a:r>
          </a:p>
          <a:p>
            <a:r>
              <a:rPr lang="en-GB" sz="2000" dirty="0">
                <a:solidFill>
                  <a:prstClr val="black"/>
                </a:solidFill>
              </a:rPr>
              <a:t>9. Carers talk about Risk</a:t>
            </a:r>
          </a:p>
          <a:p>
            <a:r>
              <a:rPr lang="en-GB" sz="2000" dirty="0">
                <a:solidFill>
                  <a:prstClr val="black"/>
                </a:solidFill>
              </a:rPr>
              <a:t>10. My Ward</a:t>
            </a:r>
          </a:p>
        </p:txBody>
      </p:sp>
      <p:pic>
        <p:nvPicPr>
          <p:cNvPr id="14" name="Picture 13">
            <a:extLst>
              <a:ext uri="{FF2B5EF4-FFF2-40B4-BE49-F238E27FC236}">
                <a16:creationId xmlns:a16="http://schemas.microsoft.com/office/drawing/2014/main" xmlns="" id="{8F563741-7BAF-458E-94BF-41F605D12CBE}"/>
              </a:ext>
            </a:extLst>
          </p:cNvPr>
          <p:cNvPicPr>
            <a:picLocks noChangeAspect="1"/>
          </p:cNvPicPr>
          <p:nvPr/>
        </p:nvPicPr>
        <p:blipFill>
          <a:blip r:embed="rId10"/>
          <a:stretch>
            <a:fillRect/>
          </a:stretch>
        </p:blipFill>
        <p:spPr>
          <a:xfrm>
            <a:off x="15555947" y="5087234"/>
            <a:ext cx="1219200" cy="1123950"/>
          </a:xfrm>
          <a:prstGeom prst="rect">
            <a:avLst/>
          </a:prstGeom>
        </p:spPr>
      </p:pic>
      <p:pic>
        <p:nvPicPr>
          <p:cNvPr id="1026" name="Picture 2" descr="Image result for inmind">
            <a:extLst>
              <a:ext uri="{FF2B5EF4-FFF2-40B4-BE49-F238E27FC236}">
                <a16:creationId xmlns:a16="http://schemas.microsoft.com/office/drawing/2014/main" xmlns="" id="{2687E131-B97A-4701-80EE-35F71F902F1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909"/>
          <a:stretch/>
        </p:blipFill>
        <p:spPr bwMode="auto">
          <a:xfrm>
            <a:off x="9213984" y="279983"/>
            <a:ext cx="1219200" cy="11520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2EF11E3C-8B33-45E0-A226-A705C1B4F114}"/>
              </a:ext>
            </a:extLst>
          </p:cNvPr>
          <p:cNvSpPr/>
          <p:nvPr/>
        </p:nvSpPr>
        <p:spPr>
          <a:xfrm>
            <a:off x="8025048" y="564342"/>
            <a:ext cx="2180853"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spc="-150" dirty="0">
                <a:ln/>
                <a:solidFill>
                  <a:srgbClr val="FFC000">
                    <a:lumMod val="75000"/>
                  </a:srgbClr>
                </a:solidFill>
              </a:rPr>
              <a:t>mu</a:t>
            </a:r>
            <a:r>
              <a:rPr lang="en-US" sz="3200" b="1" spc="-150" dirty="0">
                <a:ln/>
                <a:solidFill>
                  <a:prstClr val="black"/>
                </a:solidFill>
              </a:rPr>
              <a:t>sic</a:t>
            </a:r>
          </a:p>
        </p:txBody>
      </p:sp>
      <p:pic>
        <p:nvPicPr>
          <p:cNvPr id="1030" name="Picture 6" descr="Image result for musical notes">
            <a:extLst>
              <a:ext uri="{FF2B5EF4-FFF2-40B4-BE49-F238E27FC236}">
                <a16:creationId xmlns:a16="http://schemas.microsoft.com/office/drawing/2014/main" xmlns="" id="{03DD0299-1556-4E5C-9521-7F88A487CB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48176" y="672511"/>
            <a:ext cx="382635" cy="368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4F7F139B-B499-4076-A28D-270666C820C8}"/>
              </a:ext>
            </a:extLst>
          </p:cNvPr>
          <p:cNvPicPr>
            <a:picLocks noChangeAspect="1"/>
          </p:cNvPicPr>
          <p:nvPr/>
        </p:nvPicPr>
        <p:blipFill>
          <a:blip r:embed="rId13"/>
          <a:stretch>
            <a:fillRect/>
          </a:stretch>
        </p:blipFill>
        <p:spPr>
          <a:xfrm>
            <a:off x="9699390" y="6324171"/>
            <a:ext cx="734151" cy="435608"/>
          </a:xfrm>
          <a:prstGeom prst="rect">
            <a:avLst/>
          </a:prstGeom>
        </p:spPr>
      </p:pic>
      <p:pic>
        <p:nvPicPr>
          <p:cNvPr id="22" name="Picture 2" descr="Image result for barcode">
            <a:extLst>
              <a:ext uri="{FF2B5EF4-FFF2-40B4-BE49-F238E27FC236}">
                <a16:creationId xmlns:a16="http://schemas.microsoft.com/office/drawing/2014/main" xmlns="" id="{AAEB9C34-34AD-47BF-AE2C-C4EDAA6210A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41427" y="6112412"/>
            <a:ext cx="1055041" cy="7455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8D0FBE44-9AA3-4601-A827-A2020AD24AEC}"/>
              </a:ext>
            </a:extLst>
          </p:cNvPr>
          <p:cNvPicPr>
            <a:picLocks noChangeAspect="1"/>
          </p:cNvPicPr>
          <p:nvPr/>
        </p:nvPicPr>
        <p:blipFill>
          <a:blip r:embed="rId15"/>
          <a:stretch>
            <a:fillRect/>
          </a:stretch>
        </p:blipFill>
        <p:spPr>
          <a:xfrm>
            <a:off x="7670381" y="6247475"/>
            <a:ext cx="871804" cy="536494"/>
          </a:xfrm>
          <a:prstGeom prst="rect">
            <a:avLst/>
          </a:prstGeom>
        </p:spPr>
      </p:pic>
      <p:pic>
        <p:nvPicPr>
          <p:cNvPr id="20" name="Picture 19">
            <a:extLst>
              <a:ext uri="{FF2B5EF4-FFF2-40B4-BE49-F238E27FC236}">
                <a16:creationId xmlns:a16="http://schemas.microsoft.com/office/drawing/2014/main" xmlns="" id="{1135ACF9-2F30-408E-A807-395A5712CD6F}"/>
              </a:ext>
            </a:extLst>
          </p:cNvPr>
          <p:cNvPicPr>
            <a:picLocks noChangeAspect="1"/>
          </p:cNvPicPr>
          <p:nvPr/>
        </p:nvPicPr>
        <p:blipFill>
          <a:blip r:embed="rId16"/>
          <a:stretch>
            <a:fillRect/>
          </a:stretch>
        </p:blipFill>
        <p:spPr>
          <a:xfrm>
            <a:off x="10530806" y="6300233"/>
            <a:ext cx="1597290" cy="521253"/>
          </a:xfrm>
          <a:prstGeom prst="rect">
            <a:avLst/>
          </a:prstGeom>
        </p:spPr>
      </p:pic>
      <p:sp>
        <p:nvSpPr>
          <p:cNvPr id="21" name="Rectangle 20">
            <a:extLst>
              <a:ext uri="{FF2B5EF4-FFF2-40B4-BE49-F238E27FC236}">
                <a16:creationId xmlns:a16="http://schemas.microsoft.com/office/drawing/2014/main" xmlns="" id="{5040ECA8-1EA4-4D47-BCA9-BF100B0C6226}"/>
              </a:ext>
            </a:extLst>
          </p:cNvPr>
          <p:cNvSpPr/>
          <p:nvPr/>
        </p:nvSpPr>
        <p:spPr>
          <a:xfrm>
            <a:off x="1243352" y="1991839"/>
            <a:ext cx="6265943" cy="5078313"/>
          </a:xfrm>
          <a:prstGeom prst="rect">
            <a:avLst/>
          </a:prstGeom>
          <a:noFill/>
        </p:spPr>
        <p:txBody>
          <a:bodyPr wrap="none" lIns="91440" tIns="45720" rIns="91440" bIns="45720">
            <a:spAutoFit/>
          </a:bodyPr>
          <a:lstStyle/>
          <a:p>
            <a:pPr algn="ctr"/>
            <a:r>
              <a:rPr lang="en-US" sz="5400" b="1"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rPr>
              <a:t>Se</a:t>
            </a:r>
            <a:r>
              <a:rPr lang="en-US" sz="5400" b="1" dirty="0" err="1">
                <a:ln w="12700">
                  <a:solidFill>
                    <a:srgbClr val="44546A">
                      <a:lumMod val="75000"/>
                    </a:srgbClr>
                  </a:solidFill>
                  <a:prstDash val="solid"/>
                </a:ln>
                <a:solidFill>
                  <a:srgbClr val="FFC000"/>
                </a:solidFill>
                <a:effectLst>
                  <a:outerShdw dist="38100" dir="2640000" algn="bl" rotWithShape="0">
                    <a:srgbClr val="44546A">
                      <a:lumMod val="75000"/>
                    </a:srgbClr>
                  </a:outerShdw>
                </a:effectLst>
              </a:rPr>
              <a:t>Qu</a:t>
            </a:r>
            <a:r>
              <a:rPr lang="en-US" sz="5400" b="1" dirty="0" err="1">
                <a:ln w="12700">
                  <a:solidFill>
                    <a:srgbClr val="44546A">
                      <a:lumMod val="75000"/>
                    </a:srgbClr>
                  </a:solidFill>
                  <a:prstDash val="solid"/>
                </a:ln>
                <a:solidFill>
                  <a:srgbClr val="00B050"/>
                </a:solidFill>
                <a:effectLst>
                  <a:outerShdw dist="38100" dir="2640000" algn="bl" rotWithShape="0">
                    <a:srgbClr val="44546A">
                      <a:lumMod val="75000"/>
                    </a:srgbClr>
                  </a:outerShdw>
                </a:effectLst>
              </a:rPr>
              <a:t>In</a:t>
            </a: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 </a:t>
            </a:r>
            <a:r>
              <a:rPr lang="en-US" sz="5400" b="1" dirty="0">
                <a:ln w="12700">
                  <a:solidFill>
                    <a:srgbClr val="44546A">
                      <a:lumMod val="75000"/>
                    </a:srgbClr>
                  </a:solidFill>
                  <a:prstDash val="solid"/>
                </a:ln>
                <a:solidFill>
                  <a:prstClr val="black"/>
                </a:solidFill>
                <a:effectLst>
                  <a:outerShdw dist="38100" dir="2640000" algn="bl" rotWithShape="0">
                    <a:srgbClr val="44546A">
                      <a:lumMod val="75000"/>
                    </a:srgbClr>
                  </a:outerShdw>
                </a:effectLst>
              </a:rPr>
              <a:t>Tool</a:t>
            </a:r>
          </a:p>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Available in all good </a:t>
            </a:r>
          </a:p>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services now</a:t>
            </a:r>
          </a:p>
          <a:p>
            <a:pPr algn="ctr"/>
            <a:r>
              <a:rPr lang="en-US" sz="5400" b="1" dirty="0">
                <a:ln w="12700">
                  <a:solidFill>
                    <a:srgbClr val="44546A">
                      <a:lumMod val="75000"/>
                    </a:srgbClr>
                  </a:solidFill>
                  <a:prstDash val="solid"/>
                </a:ln>
                <a:solidFill>
                  <a:srgbClr val="FFC000"/>
                </a:solidFill>
                <a:effectLst>
                  <a:outerShdw dist="38100" dir="2640000" algn="bl" rotWithShape="0">
                    <a:srgbClr val="44546A">
                      <a:lumMod val="75000"/>
                    </a:srgbClr>
                  </a:outerShdw>
                </a:effectLst>
              </a:rPr>
              <a:t>#RISKISALLAROUND</a:t>
            </a:r>
          </a:p>
          <a:p>
            <a:pPr algn="ctr"/>
            <a:endPar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a:p>
            <a:pPr algn="ctr"/>
            <a:endPar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pic>
        <p:nvPicPr>
          <p:cNvPr id="23" name="Waterloo Manor Hospital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823584" y="5039609"/>
            <a:ext cx="609600" cy="609600"/>
          </a:xfrm>
          <a:prstGeom prst="rect">
            <a:avLst/>
          </a:prstGeom>
        </p:spPr>
      </p:pic>
    </p:spTree>
    <p:extLst>
      <p:ext uri="{BB962C8B-B14F-4D97-AF65-F5344CB8AC3E}">
        <p14:creationId xmlns:p14="http://schemas.microsoft.com/office/powerpoint/2010/main" val="173957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60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0"/>
                                        <p:tgtEl>
                                          <p:spTgt spid="21"/>
                                        </p:tgtEl>
                                      </p:cBhvr>
                                    </p:animEffect>
                                    <p:anim calcmode="lin" valueType="num">
                                      <p:cBhvr>
                                        <p:cTn id="8" dur="5000" fill="hold"/>
                                        <p:tgtEl>
                                          <p:spTgt spid="21"/>
                                        </p:tgtEl>
                                        <p:attrNameLst>
                                          <p:attrName>ppt_x</p:attrName>
                                        </p:attrNameLst>
                                      </p:cBhvr>
                                      <p:tavLst>
                                        <p:tav tm="0">
                                          <p:val>
                                            <p:strVal val="#ppt_x"/>
                                          </p:val>
                                        </p:tav>
                                        <p:tav tm="100000">
                                          <p:val>
                                            <p:strVal val="#ppt_x"/>
                                          </p:val>
                                        </p:tav>
                                      </p:tavLst>
                                    </p:anim>
                                    <p:anim calcmode="lin" valueType="num">
                                      <p:cBhvr>
                                        <p:cTn id="9" dur="5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6000" fill="hold"/>
                                        <p:tgtEl>
                                          <p:spTgt spid="23"/>
                                        </p:tgtEl>
                                      </p:cBhvr>
                                    </p:cmd>
                                  </p:childTnLst>
                                </p:cTn>
                              </p:par>
                            </p:childTnLst>
                          </p:cTn>
                        </p:par>
                      </p:childTnLst>
                    </p:cTn>
                  </p:par>
                </p:childTnLst>
              </p:cTn>
              <p:nextCondLst>
                <p:cond evt="onClick" delay="0">
                  <p:tgtEl>
                    <p:spTgt spid="23"/>
                  </p:tgtEl>
                </p:cond>
              </p:nextCondLst>
            </p:seq>
            <p:audio>
              <p:cMediaNode vol="80000">
                <p:cTn id="15" fill="hold" display="0">
                  <p:stCondLst>
                    <p:cond delay="indefinite"/>
                  </p:stCondLst>
                  <p:endCondLst>
                    <p:cond evt="onStopAudio" delay="0">
                      <p:tgtEl>
                        <p:sldTgt/>
                      </p:tgtEl>
                    </p:cond>
                  </p:endCondLst>
                </p:cTn>
                <p:tgtEl>
                  <p:spTgt spid="23"/>
                </p:tgtEl>
              </p:cMediaNode>
            </p:audio>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CQUIN">
            <a:hlinkClick r:id="" action="ppaction://media"/>
            <a:extLst>
              <a:ext uri="{FF2B5EF4-FFF2-40B4-BE49-F238E27FC236}">
                <a16:creationId xmlns:a16="http://schemas.microsoft.com/office/drawing/2014/main" xmlns="" id="{B1EFD1DC-A322-3542-B7BC-9612E121B8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12192000" cy="6858000"/>
          </a:xfrm>
          <a:prstGeom prst="rect">
            <a:avLst/>
          </a:prstGeom>
        </p:spPr>
      </p:pic>
    </p:spTree>
    <p:extLst>
      <p:ext uri="{BB962C8B-B14F-4D97-AF65-F5344CB8AC3E}">
        <p14:creationId xmlns:p14="http://schemas.microsoft.com/office/powerpoint/2010/main" val="67106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Cheswold Park – Dining Experience and Healthy Weight</a:t>
            </a:r>
            <a:endParaRPr lang="en-GB" dirty="0"/>
          </a:p>
        </p:txBody>
      </p:sp>
      <p:sp>
        <p:nvSpPr>
          <p:cNvPr id="4" name="Content Placeholder 3"/>
          <p:cNvSpPr>
            <a:spLocks noGrp="1"/>
          </p:cNvSpPr>
          <p:nvPr>
            <p:ph sz="half" idx="1"/>
          </p:nvPr>
        </p:nvSpPr>
        <p:spPr>
          <a:xfrm>
            <a:off x="1103733" y="1600206"/>
            <a:ext cx="10478955" cy="4525963"/>
          </a:xfrm>
        </p:spPr>
        <p:txBody>
          <a:bodyPr>
            <a:normAutofit/>
          </a:bodyPr>
          <a:lstStyle/>
          <a:p>
            <a:pPr marL="0" indent="0" algn="ctr">
              <a:buNone/>
            </a:pPr>
            <a:r>
              <a:rPr lang="en-GB" b="1" dirty="0" smtClean="0">
                <a:solidFill>
                  <a:srgbClr val="7030A0"/>
                </a:solidFill>
              </a:rPr>
              <a:t>Your vote!!</a:t>
            </a:r>
          </a:p>
        </p:txBody>
      </p:sp>
      <p:graphicFrame>
        <p:nvGraphicFramePr>
          <p:cNvPr id="5" name="Table 4"/>
          <p:cNvGraphicFramePr>
            <a:graphicFrameLocks noGrp="1"/>
          </p:cNvGraphicFramePr>
          <p:nvPr>
            <p:extLst>
              <p:ext uri="{D42A27DB-BD31-4B8C-83A1-F6EECF244321}">
                <p14:modId xmlns:p14="http://schemas.microsoft.com/office/powerpoint/2010/main" val="3871243712"/>
              </p:ext>
            </p:extLst>
          </p:nvPr>
        </p:nvGraphicFramePr>
        <p:xfrm>
          <a:off x="1295469" y="2276872"/>
          <a:ext cx="9985110" cy="3888430"/>
        </p:xfrm>
        <a:graphic>
          <a:graphicData uri="http://schemas.openxmlformats.org/drawingml/2006/table">
            <a:tbl>
              <a:tblPr firstRow="1" bandRow="1">
                <a:tableStyleId>{5C22544A-7EE6-4342-B048-85BDC9FD1C3A}</a:tableStyleId>
              </a:tblPr>
              <a:tblGrid>
                <a:gridCol w="4992555"/>
                <a:gridCol w="4992555"/>
              </a:tblGrid>
              <a:tr h="777686">
                <a:tc>
                  <a:txBody>
                    <a:bodyPr/>
                    <a:lstStyle/>
                    <a:p>
                      <a:pPr algn="ctr"/>
                      <a:r>
                        <a:rPr lang="en-GB" sz="4000" b="1" dirty="0" smtClean="0">
                          <a:solidFill>
                            <a:srgbClr val="C00000"/>
                          </a:solidFill>
                        </a:rPr>
                        <a:t>1</a:t>
                      </a:r>
                      <a:endParaRPr lang="en-GB" sz="4000" b="1" dirty="0">
                        <a:solidFill>
                          <a:srgbClr val="C00000"/>
                        </a:solidFill>
                      </a:endParaRPr>
                    </a:p>
                  </a:txBody>
                  <a:tcPr marL="121921" marR="121921"/>
                </a:tc>
                <a:tc>
                  <a:txBody>
                    <a:bodyPr/>
                    <a:lstStyle/>
                    <a:p>
                      <a:pPr algn="ctr"/>
                      <a:r>
                        <a:rPr lang="en-GB" sz="4000" b="1" dirty="0" smtClean="0">
                          <a:solidFill>
                            <a:srgbClr val="FF0000"/>
                          </a:solidFill>
                        </a:rPr>
                        <a:t>2</a:t>
                      </a:r>
                      <a:endParaRPr lang="en-GB" sz="4000" b="1" dirty="0">
                        <a:solidFill>
                          <a:srgbClr val="FF0000"/>
                        </a:solidFill>
                      </a:endParaRPr>
                    </a:p>
                  </a:txBody>
                  <a:tcPr marL="121921" marR="121921"/>
                </a:tc>
              </a:tr>
              <a:tr h="777686">
                <a:tc>
                  <a:txBody>
                    <a:bodyPr/>
                    <a:lstStyle/>
                    <a:p>
                      <a:pPr algn="ctr"/>
                      <a:r>
                        <a:rPr lang="en-GB" sz="4000" b="1" dirty="0" smtClean="0">
                          <a:solidFill>
                            <a:srgbClr val="FFC000"/>
                          </a:solidFill>
                        </a:rPr>
                        <a:t>3</a:t>
                      </a:r>
                      <a:endParaRPr lang="en-GB" sz="4000" b="1" dirty="0">
                        <a:solidFill>
                          <a:srgbClr val="FFC000"/>
                        </a:solidFill>
                      </a:endParaRPr>
                    </a:p>
                  </a:txBody>
                  <a:tcPr marL="121921" marR="121921"/>
                </a:tc>
                <a:tc>
                  <a:txBody>
                    <a:bodyPr/>
                    <a:lstStyle/>
                    <a:p>
                      <a:pPr algn="ctr"/>
                      <a:r>
                        <a:rPr lang="en-GB" sz="4000" b="1" dirty="0" smtClean="0">
                          <a:solidFill>
                            <a:srgbClr val="FFFF00"/>
                          </a:solidFill>
                        </a:rPr>
                        <a:t>4</a:t>
                      </a:r>
                      <a:endParaRPr lang="en-GB" sz="4000" b="1" dirty="0">
                        <a:solidFill>
                          <a:srgbClr val="FFFF00"/>
                        </a:solidFill>
                      </a:endParaRPr>
                    </a:p>
                  </a:txBody>
                  <a:tcPr marL="121921" marR="121921"/>
                </a:tc>
              </a:tr>
              <a:tr h="777686">
                <a:tc>
                  <a:txBody>
                    <a:bodyPr/>
                    <a:lstStyle/>
                    <a:p>
                      <a:pPr algn="ctr"/>
                      <a:r>
                        <a:rPr lang="en-GB" sz="4000" b="1" dirty="0" smtClean="0">
                          <a:solidFill>
                            <a:srgbClr val="92D050"/>
                          </a:solidFill>
                        </a:rPr>
                        <a:t>5</a:t>
                      </a:r>
                      <a:endParaRPr lang="en-GB" sz="4000" b="1" dirty="0">
                        <a:solidFill>
                          <a:srgbClr val="92D050"/>
                        </a:solidFill>
                      </a:endParaRPr>
                    </a:p>
                  </a:txBody>
                  <a:tcPr marL="121921" marR="121921"/>
                </a:tc>
                <a:tc>
                  <a:txBody>
                    <a:bodyPr/>
                    <a:lstStyle/>
                    <a:p>
                      <a:pPr algn="ctr"/>
                      <a:r>
                        <a:rPr lang="en-GB" sz="4000" b="1" dirty="0" smtClean="0">
                          <a:solidFill>
                            <a:srgbClr val="00B050"/>
                          </a:solidFill>
                        </a:rPr>
                        <a:t>6</a:t>
                      </a:r>
                      <a:endParaRPr lang="en-GB" sz="4000" b="1" dirty="0">
                        <a:solidFill>
                          <a:srgbClr val="00B050"/>
                        </a:solidFill>
                      </a:endParaRPr>
                    </a:p>
                  </a:txBody>
                  <a:tcPr marL="121921" marR="121921"/>
                </a:tc>
              </a:tr>
              <a:tr h="777686">
                <a:tc>
                  <a:txBody>
                    <a:bodyPr/>
                    <a:lstStyle/>
                    <a:p>
                      <a:pPr algn="ctr"/>
                      <a:r>
                        <a:rPr lang="en-GB" sz="4000" b="1" dirty="0" smtClean="0">
                          <a:solidFill>
                            <a:srgbClr val="00B0F0"/>
                          </a:solidFill>
                        </a:rPr>
                        <a:t>7</a:t>
                      </a:r>
                      <a:endParaRPr lang="en-GB" sz="4000" b="1" dirty="0">
                        <a:solidFill>
                          <a:srgbClr val="00B0F0"/>
                        </a:solidFill>
                      </a:endParaRPr>
                    </a:p>
                  </a:txBody>
                  <a:tcPr marL="121921" marR="121921"/>
                </a:tc>
                <a:tc>
                  <a:txBody>
                    <a:bodyPr/>
                    <a:lstStyle/>
                    <a:p>
                      <a:pPr algn="ctr"/>
                      <a:r>
                        <a:rPr lang="en-GB" sz="4000" b="1" dirty="0" smtClean="0">
                          <a:solidFill>
                            <a:srgbClr val="0070C0"/>
                          </a:solidFill>
                        </a:rPr>
                        <a:t>8</a:t>
                      </a:r>
                      <a:endParaRPr lang="en-GB" sz="4000" b="1" dirty="0">
                        <a:solidFill>
                          <a:srgbClr val="0070C0"/>
                        </a:solidFill>
                      </a:endParaRPr>
                    </a:p>
                  </a:txBody>
                  <a:tcPr marL="121921" marR="121921"/>
                </a:tc>
              </a:tr>
              <a:tr h="777686">
                <a:tc>
                  <a:txBody>
                    <a:bodyPr/>
                    <a:lstStyle/>
                    <a:p>
                      <a:pPr algn="ctr"/>
                      <a:r>
                        <a:rPr lang="en-GB" sz="4000" b="1" dirty="0" smtClean="0">
                          <a:solidFill>
                            <a:srgbClr val="002060"/>
                          </a:solidFill>
                        </a:rPr>
                        <a:t>9</a:t>
                      </a:r>
                      <a:endParaRPr lang="en-GB" sz="4000" b="1" dirty="0">
                        <a:solidFill>
                          <a:srgbClr val="002060"/>
                        </a:solidFill>
                      </a:endParaRPr>
                    </a:p>
                  </a:txBody>
                  <a:tcPr marL="121921" marR="121921"/>
                </a:tc>
                <a:tc>
                  <a:txBody>
                    <a:bodyPr/>
                    <a:lstStyle/>
                    <a:p>
                      <a:pPr algn="ctr"/>
                      <a:r>
                        <a:rPr lang="en-GB" sz="4000" b="1" dirty="0" smtClean="0">
                          <a:solidFill>
                            <a:srgbClr val="7030A0"/>
                          </a:solidFill>
                        </a:rPr>
                        <a:t>10</a:t>
                      </a:r>
                      <a:endParaRPr lang="en-GB" sz="4000" b="1" dirty="0">
                        <a:solidFill>
                          <a:srgbClr val="7030A0"/>
                        </a:solidFill>
                      </a:endParaRPr>
                    </a:p>
                  </a:txBody>
                  <a:tcPr marL="121921" marR="121921"/>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3" y="0"/>
            <a:ext cx="1206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053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 y="5896897"/>
            <a:ext cx="12336692" cy="961639"/>
          </a:xfrm>
          <a:prstGeom prst="rect">
            <a:avLst/>
          </a:prstGeom>
          <a:solidFill>
            <a:srgbClr val="8ED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1" y="0"/>
            <a:ext cx="12336694" cy="1916832"/>
          </a:xfrm>
          <a:prstGeom prst="rect">
            <a:avLst/>
          </a:prstGeom>
          <a:solidFill>
            <a:srgbClr val="BA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33" r="4891"/>
          <a:stretch/>
        </p:blipFill>
        <p:spPr>
          <a:xfrm>
            <a:off x="3884" y="1832748"/>
            <a:ext cx="12336695" cy="4536504"/>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632" t="2887" r="71236" b="59051"/>
          <a:stretch/>
        </p:blipFill>
        <p:spPr>
          <a:xfrm rot="1103271">
            <a:off x="320976" y="3463347"/>
            <a:ext cx="1728192" cy="1511225"/>
          </a:xfrm>
          <a:prstGeom prst="rect">
            <a:avLst/>
          </a:prstGeom>
        </p:spPr>
      </p:pic>
      <p:pic>
        <p:nvPicPr>
          <p:cNvPr id="2051" name="Picture 3" descr="C:\Users\Tamara.harris-jones\Pictures\Involvement poster\RC Future.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5877" b="2933"/>
          <a:stretch/>
        </p:blipFill>
        <p:spPr bwMode="auto">
          <a:xfrm>
            <a:off x="9360365" y="-99392"/>
            <a:ext cx="2976330" cy="2846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ee the source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13732"/>
          <a:stretch/>
        </p:blipFill>
        <p:spPr bwMode="auto">
          <a:xfrm flipH="1">
            <a:off x="-78432" y="4334133"/>
            <a:ext cx="2880320" cy="1795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773571" y="4581664"/>
            <a:ext cx="1440160" cy="1097865"/>
            <a:chOff x="691397" y="4221088"/>
            <a:chExt cx="2078182" cy="2055943"/>
          </a:xfrm>
        </p:grpSpPr>
        <p:pic>
          <p:nvPicPr>
            <p:cNvPr id="14" name="Picture 10" descr="See the source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1686" t="22431" r="46479" b="9146"/>
            <a:stretch/>
          </p:blipFill>
          <p:spPr bwMode="auto">
            <a:xfrm>
              <a:off x="691397" y="4365104"/>
              <a:ext cx="2078182" cy="19119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55576" y="4221088"/>
              <a:ext cx="1994265" cy="923330"/>
            </a:xfrm>
            <a:prstGeom prst="rect">
              <a:avLst/>
            </a:prstGeom>
            <a:noFill/>
          </p:spPr>
          <p:txBody>
            <a:bodyPr wrap="none" lIns="91440" tIns="45720" rIns="91440" bIns="45720">
              <a:prstTxWarp prst="textArchUp">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000" b="1" dirty="0" smtClean="0">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outerShdw blurRad="88000" dist="50800" dir="5040000" algn="tl">
                      <a:srgbClr val="8064A2">
                        <a:tint val="80000"/>
                        <a:satMod val="250000"/>
                        <a:alpha val="45000"/>
                      </a:srgbClr>
                    </a:outerShdw>
                  </a:effectLst>
                </a:rPr>
                <a:t>CARERS</a:t>
              </a:r>
              <a:endParaRPr lang="en-US" sz="4000" b="1" dirty="0">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outerShdw blurRad="88000" dist="50800" dir="5040000" algn="tl">
                    <a:srgbClr val="8064A2">
                      <a:tint val="80000"/>
                      <a:satMod val="250000"/>
                      <a:alpha val="45000"/>
                    </a:srgbClr>
                  </a:outerShdw>
                </a:effectLst>
              </a:endParaRPr>
            </a:p>
          </p:txBody>
        </p:sp>
      </p:grpSp>
      <p:pic>
        <p:nvPicPr>
          <p:cNvPr id="16" name="Picture 6" descr="See the source imag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8782" y="5046760"/>
            <a:ext cx="1546037" cy="3793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7095"/>
          <a:stretch/>
        </p:blipFill>
        <p:spPr>
          <a:xfrm>
            <a:off x="5746560" y="3047016"/>
            <a:ext cx="713835" cy="1443036"/>
          </a:xfrm>
          <a:prstGeom prst="rect">
            <a:avLst/>
          </a:prstGeom>
        </p:spPr>
      </p:pic>
      <p:pic>
        <p:nvPicPr>
          <p:cNvPr id="21" name="Picture 25" descr="See the source imag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40" y="72008"/>
            <a:ext cx="2555776" cy="19168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r="57254" b="64519"/>
          <a:stretch/>
        </p:blipFill>
        <p:spPr>
          <a:xfrm>
            <a:off x="5176732" y="163168"/>
            <a:ext cx="1597838" cy="795248"/>
          </a:xfrm>
          <a:prstGeom prst="rect">
            <a:avLst/>
          </a:prstGeom>
        </p:spPr>
      </p:pic>
      <p:pic>
        <p:nvPicPr>
          <p:cNvPr id="23" name="Picture 22"/>
          <p:cNvPicPr>
            <a:picLocks noChangeAspect="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r="57254" b="64519"/>
          <a:stretch/>
        </p:blipFill>
        <p:spPr>
          <a:xfrm>
            <a:off x="3019129" y="1519208"/>
            <a:ext cx="1597838" cy="795248"/>
          </a:xfrm>
          <a:prstGeom prst="rect">
            <a:avLst/>
          </a:prstGeom>
        </p:spPr>
      </p:pic>
      <p:pic>
        <p:nvPicPr>
          <p:cNvPr id="25" name="Picture 24"/>
          <p:cNvPicPr>
            <a:picLocks noChangeAspect="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r="57254" b="64519"/>
          <a:stretch/>
        </p:blipFill>
        <p:spPr>
          <a:xfrm>
            <a:off x="7536162" y="821424"/>
            <a:ext cx="1597838" cy="795248"/>
          </a:xfrm>
          <a:prstGeom prst="rect">
            <a:avLst/>
          </a:prstGeom>
        </p:spPr>
      </p:pic>
      <p:pic>
        <p:nvPicPr>
          <p:cNvPr id="28" name="Picture 27"/>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72" r="25165"/>
          <a:stretch/>
        </p:blipFill>
        <p:spPr>
          <a:xfrm>
            <a:off x="5746318" y="3047016"/>
            <a:ext cx="754022" cy="1424666"/>
          </a:xfrm>
          <a:prstGeom prst="rect">
            <a:avLst/>
          </a:prstGeom>
        </p:spPr>
      </p:pic>
      <p:pic>
        <p:nvPicPr>
          <p:cNvPr id="31" name="Picture 2" descr="See the sourc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36915" y="2996952"/>
            <a:ext cx="360936" cy="3376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See the sourc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0120" y="3149352"/>
            <a:ext cx="360936" cy="3376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ee the sourc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43327" y="3301752"/>
            <a:ext cx="360936" cy="3376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05756" y="2846961"/>
            <a:ext cx="1256505"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Enjoyable</a:t>
            </a:r>
            <a:endParaRPr lang="en-US"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
        <p:nvSpPr>
          <p:cNvPr id="3" name="Rectangle 2"/>
          <p:cNvSpPr/>
          <p:nvPr/>
        </p:nvSpPr>
        <p:spPr>
          <a:xfrm>
            <a:off x="8360701" y="2834353"/>
            <a:ext cx="1546615"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Has Purpose</a:t>
            </a:r>
            <a:endParaRPr lang="en-US"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
        <p:nvSpPr>
          <p:cNvPr id="5" name="Rectangle 4"/>
          <p:cNvSpPr/>
          <p:nvPr/>
        </p:nvSpPr>
        <p:spPr>
          <a:xfrm>
            <a:off x="8273291" y="2834353"/>
            <a:ext cx="1721969"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Aids Recovery</a:t>
            </a:r>
            <a:endParaRPr lang="en-US"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grpSp>
        <p:nvGrpSpPr>
          <p:cNvPr id="12" name="Group 11"/>
          <p:cNvGrpSpPr/>
          <p:nvPr/>
        </p:nvGrpSpPr>
        <p:grpSpPr>
          <a:xfrm>
            <a:off x="6211168" y="3630557"/>
            <a:ext cx="1613285" cy="1197098"/>
            <a:chOff x="4481736" y="3630557"/>
            <a:chExt cx="1209964" cy="1197098"/>
          </a:xfrm>
        </p:grpSpPr>
        <p:grpSp>
          <p:nvGrpSpPr>
            <p:cNvPr id="24" name="Group 23"/>
            <p:cNvGrpSpPr/>
            <p:nvPr/>
          </p:nvGrpSpPr>
          <p:grpSpPr>
            <a:xfrm>
              <a:off x="4687230" y="3630557"/>
              <a:ext cx="1004470" cy="1197098"/>
              <a:chOff x="4666354" y="1817188"/>
              <a:chExt cx="2785969" cy="3519184"/>
            </a:xfrm>
          </p:grpSpPr>
          <p:pic>
            <p:nvPicPr>
              <p:cNvPr id="26" name="Picture 18" descr="See the source image"/>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7241" r="11111" b="9496"/>
              <a:stretch/>
            </p:blipFill>
            <p:spPr bwMode="auto">
              <a:xfrm>
                <a:off x="4666354" y="1817188"/>
                <a:ext cx="2785969" cy="3519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3"/>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4705" t="5117" r="25806" b="7154"/>
              <a:stretch/>
            </p:blipFill>
            <p:spPr bwMode="auto">
              <a:xfrm>
                <a:off x="6804248" y="3473516"/>
                <a:ext cx="648072" cy="91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95" t="5818" r="50121" b="7612"/>
            <a:stretch/>
          </p:blipFill>
          <p:spPr bwMode="auto">
            <a:xfrm>
              <a:off x="4481736" y="3983351"/>
              <a:ext cx="240506" cy="35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29"/>
          <p:cNvSpPr/>
          <p:nvPr/>
        </p:nvSpPr>
        <p:spPr>
          <a:xfrm>
            <a:off x="9472210" y="6166540"/>
            <a:ext cx="2332786"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Aids Recovery</a:t>
            </a:r>
            <a:endParaRPr lang="en-US" sz="2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
        <p:nvSpPr>
          <p:cNvPr id="34" name="Rectangle 33"/>
          <p:cNvSpPr/>
          <p:nvPr/>
        </p:nvSpPr>
        <p:spPr>
          <a:xfrm>
            <a:off x="9606431" y="5678993"/>
            <a:ext cx="2086169"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Has Purpose</a:t>
            </a:r>
            <a:endParaRPr lang="en-US" sz="2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
        <p:nvSpPr>
          <p:cNvPr id="35" name="Rectangle 34"/>
          <p:cNvSpPr/>
          <p:nvPr/>
        </p:nvSpPr>
        <p:spPr>
          <a:xfrm>
            <a:off x="9809342" y="5247041"/>
            <a:ext cx="1680318"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Enjoyable</a:t>
            </a:r>
            <a:endParaRPr lang="en-US" sz="2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6251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7778E-6 -2.96296E-6 L 0.06007 0.00949 C 0.07275 0.01204 0.0915 0.01111 0.11077 0.00672 C 0.13282 0.00278 0.14983 -0.00347 0.16163 -0.01065 L 0.21788 -0.04282 " pathEditMode="relative" rAng="-500637" ptsTypes="FffFF">
                                      <p:cBhvr>
                                        <p:cTn id="6" dur="2000" fill="hold"/>
                                        <p:tgtEl>
                                          <p:spTgt spid="9"/>
                                        </p:tgtEl>
                                        <p:attrNameLst>
                                          <p:attrName>ppt_x</p:attrName>
                                          <p:attrName>ppt_y</p:attrName>
                                        </p:attrNameLst>
                                      </p:cBhvr>
                                      <p:rCtr x="11042" y="-718"/>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6"/>
                                        </p:tgtEl>
                                        <p:attrNameLst>
                                          <p:attrName>style.visibility</p:attrName>
                                        </p:attrNameLst>
                                      </p:cBhvr>
                                      <p:to>
                                        <p:strVal val="hidden"/>
                                      </p:to>
                                    </p:set>
                                  </p:childTnLst>
                                </p:cTn>
                              </p:par>
                            </p:childTnLst>
                          </p:cTn>
                        </p:par>
                        <p:par>
                          <p:cTn id="10" fill="hold">
                            <p:stCondLst>
                              <p:cond delay="2000"/>
                            </p:stCondLst>
                            <p:childTnLst>
                              <p:par>
                                <p:cTn id="11" presetID="26"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par>
                          <p:cTn id="27" fill="hold">
                            <p:stCondLst>
                              <p:cond delay="4000"/>
                            </p:stCondLst>
                            <p:childTnLst>
                              <p:par>
                                <p:cTn id="28" presetID="37" presetClass="path" presetSubtype="0" accel="50000" decel="50000" fill="hold" nodeType="afterEffect">
                                  <p:stCondLst>
                                    <p:cond delay="0"/>
                                  </p:stCondLst>
                                  <p:childTnLst>
                                    <p:animMotion origin="layout" path="M 0.21788 -0.04279 L 0.11354 0.01457 C 0.09167 0.02705 0.05816 0.03769 0.02275 0.04417 C -0.01771 0.05226 -0.05052 0.05342 -0.07448 0.04949 L -0.18698 0.03237 " pathEditMode="relative" rAng="10324755" ptsTypes="FffFF">
                                      <p:cBhvr>
                                        <p:cTn id="29" dur="2000" fill="hold"/>
                                        <p:tgtEl>
                                          <p:spTgt spid="9"/>
                                        </p:tgtEl>
                                        <p:attrNameLst>
                                          <p:attrName>ppt_x</p:attrName>
                                          <p:attrName>ppt_y</p:attrName>
                                        </p:attrNameLst>
                                      </p:cBhvr>
                                      <p:rCtr x="-19983" y="6267"/>
                                    </p:animMotion>
                                  </p:childTnLst>
                                </p:cTn>
                              </p:par>
                            </p:childTnLst>
                          </p:cTn>
                        </p:par>
                        <p:par>
                          <p:cTn id="30" fill="hold">
                            <p:stCondLst>
                              <p:cond delay="6000"/>
                            </p:stCondLst>
                            <p:childTnLst>
                              <p:par>
                                <p:cTn id="31" presetID="1" presetClass="exit" presetSubtype="0" fill="hold" nodeType="after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800" decel="100000"/>
                                        <p:tgtEl>
                                          <p:spTgt spid="12"/>
                                        </p:tgtEl>
                                      </p:cBhvr>
                                    </p:animEffect>
                                    <p:anim calcmode="lin" valueType="num">
                                      <p:cBhvr>
                                        <p:cTn id="38" dur="800" decel="100000" fill="hold"/>
                                        <p:tgtEl>
                                          <p:spTgt spid="12"/>
                                        </p:tgtEl>
                                        <p:attrNameLst>
                                          <p:attrName>style.rotation</p:attrName>
                                        </p:attrNameLst>
                                      </p:cBhvr>
                                      <p:tavLst>
                                        <p:tav tm="0">
                                          <p:val>
                                            <p:fltVal val="-90"/>
                                          </p:val>
                                        </p:tav>
                                        <p:tav tm="100000">
                                          <p:val>
                                            <p:fltVal val="0"/>
                                          </p:val>
                                        </p:tav>
                                      </p:tavLst>
                                    </p:anim>
                                    <p:anim calcmode="lin" valueType="num">
                                      <p:cBhvr>
                                        <p:cTn id="39" dur="800" decel="100000" fill="hold"/>
                                        <p:tgtEl>
                                          <p:spTgt spid="12"/>
                                        </p:tgtEl>
                                        <p:attrNameLst>
                                          <p:attrName>ppt_x</p:attrName>
                                        </p:attrNameLst>
                                      </p:cBhvr>
                                      <p:tavLst>
                                        <p:tav tm="0">
                                          <p:val>
                                            <p:strVal val="#ppt_x+0.4"/>
                                          </p:val>
                                        </p:tav>
                                        <p:tav tm="100000">
                                          <p:val>
                                            <p:strVal val="#ppt_x-0.05"/>
                                          </p:val>
                                        </p:tav>
                                      </p:tavLst>
                                    </p:anim>
                                    <p:anim calcmode="lin" valueType="num">
                                      <p:cBhvr>
                                        <p:cTn id="40" dur="800" decel="100000" fill="hold"/>
                                        <p:tgtEl>
                                          <p:spTgt spid="1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3" fill="hold">
                            <p:stCondLst>
                              <p:cond delay="1000"/>
                            </p:stCondLst>
                            <p:childTnLst>
                              <p:par>
                                <p:cTn id="44" presetID="45" presetClass="exit" presetSubtype="0" fill="hold" nodeType="afterEffect">
                                  <p:stCondLst>
                                    <p:cond delay="0"/>
                                  </p:stCondLst>
                                  <p:childTnLst>
                                    <p:animEffect transition="out" filter="fade">
                                      <p:cBhvr>
                                        <p:cTn id="45" dur="2000"/>
                                        <p:tgtEl>
                                          <p:spTgt spid="17"/>
                                        </p:tgtEl>
                                      </p:cBhvr>
                                    </p:animEffect>
                                    <p:anim calcmode="lin" valueType="num">
                                      <p:cBhvr>
                                        <p:cTn id="46"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7" dur="2000"/>
                                        <p:tgtEl>
                                          <p:spTgt spid="17"/>
                                        </p:tgtEl>
                                        <p:attrNameLst>
                                          <p:attrName>ppt_h</p:attrName>
                                        </p:attrNameLst>
                                      </p:cBhvr>
                                      <p:tavLst>
                                        <p:tav tm="0">
                                          <p:val>
                                            <p:strVal val="ppt_h"/>
                                          </p:val>
                                        </p:tav>
                                        <p:tav tm="100000">
                                          <p:val>
                                            <p:strVal val="ppt_h"/>
                                          </p:val>
                                        </p:tav>
                                      </p:tavLst>
                                    </p:anim>
                                    <p:set>
                                      <p:cBhvr>
                                        <p:cTn id="48" dur="1" fill="hold">
                                          <p:stCondLst>
                                            <p:cond delay="1999"/>
                                          </p:stCondLst>
                                        </p:cTn>
                                        <p:tgtEl>
                                          <p:spTgt spid="17"/>
                                        </p:tgtEl>
                                        <p:attrNameLst>
                                          <p:attrName>style.visibility</p:attrName>
                                        </p:attrNameLst>
                                      </p:cBhvr>
                                      <p:to>
                                        <p:strVal val="hidden"/>
                                      </p:to>
                                    </p:set>
                                  </p:childTnLst>
                                </p:cTn>
                              </p:par>
                            </p:childTnLst>
                          </p:cTn>
                        </p:par>
                        <p:par>
                          <p:cTn id="49" fill="hold">
                            <p:stCondLst>
                              <p:cond delay="3000"/>
                            </p:stCondLst>
                            <p:childTnLst>
                              <p:par>
                                <p:cTn id="50" presetID="45"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0"/>
                                        <p:tgtEl>
                                          <p:spTgt spid="28"/>
                                        </p:tgtEl>
                                      </p:cBhvr>
                                    </p:animEffect>
                                    <p:anim calcmode="lin" valueType="num">
                                      <p:cBhvr>
                                        <p:cTn id="53" dur="2000" fill="hold"/>
                                        <p:tgtEl>
                                          <p:spTgt spid="28"/>
                                        </p:tgtEl>
                                        <p:attrNameLst>
                                          <p:attrName>ppt_w</p:attrName>
                                        </p:attrNameLst>
                                      </p:cBhvr>
                                      <p:tavLst>
                                        <p:tav tm="0" fmla="#ppt_w*sin(2.5*pi*$)">
                                          <p:val>
                                            <p:fltVal val="0"/>
                                          </p:val>
                                        </p:tav>
                                        <p:tav tm="100000">
                                          <p:val>
                                            <p:fltVal val="1"/>
                                          </p:val>
                                        </p:tav>
                                      </p:tavLst>
                                    </p:anim>
                                    <p:anim calcmode="lin" valueType="num">
                                      <p:cBhvr>
                                        <p:cTn id="54"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50" presetClass="path" presetSubtype="0" accel="50000" decel="50000" fill="hold" nodeType="clickEffect">
                                  <p:stCondLst>
                                    <p:cond delay="0"/>
                                  </p:stCondLst>
                                  <p:childTnLst>
                                    <p:animMotion origin="layout" path="M 5.55556E-7 1.48148E-6 L 0.0309 1.48148E-6 C 0.04479 1.48148E-6 0.06198 0.01551 0.06198 0.02847 L 0.06198 0.05694 " pathEditMode="relative" rAng="0" ptsTypes="FfFF">
                                      <p:cBhvr>
                                        <p:cTn id="58" dur="2000" fill="hold"/>
                                        <p:tgtEl>
                                          <p:spTgt spid="33"/>
                                        </p:tgtEl>
                                        <p:attrNameLst>
                                          <p:attrName>ppt_x</p:attrName>
                                          <p:attrName>ppt_y</p:attrName>
                                        </p:attrNameLst>
                                      </p:cBhvr>
                                      <p:rCtr x="3090" y="2847"/>
                                    </p:animMotion>
                                  </p:childTnLst>
                                </p:cTn>
                              </p:par>
                            </p:childTnLst>
                          </p:cTn>
                        </p:par>
                        <p:par>
                          <p:cTn id="59" fill="hold">
                            <p:stCondLst>
                              <p:cond delay="2000"/>
                            </p:stCondLst>
                            <p:childTnLst>
                              <p:par>
                                <p:cTn id="60" presetID="55"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1000" fill="hold"/>
                                        <p:tgtEl>
                                          <p:spTgt spid="2"/>
                                        </p:tgtEl>
                                        <p:attrNameLst>
                                          <p:attrName>ppt_w</p:attrName>
                                        </p:attrNameLst>
                                      </p:cBhvr>
                                      <p:tavLst>
                                        <p:tav tm="0">
                                          <p:val>
                                            <p:strVal val="#ppt_w*0.70"/>
                                          </p:val>
                                        </p:tav>
                                        <p:tav tm="100000">
                                          <p:val>
                                            <p:strVal val="#ppt_w"/>
                                          </p:val>
                                        </p:tav>
                                      </p:tavLst>
                                    </p:anim>
                                    <p:anim calcmode="lin" valueType="num">
                                      <p:cBhvr>
                                        <p:cTn id="63" dur="1000" fill="hold"/>
                                        <p:tgtEl>
                                          <p:spTgt spid="2"/>
                                        </p:tgtEl>
                                        <p:attrNameLst>
                                          <p:attrName>ppt_h</p:attrName>
                                        </p:attrNameLst>
                                      </p:cBhvr>
                                      <p:tavLst>
                                        <p:tav tm="0">
                                          <p:val>
                                            <p:strVal val="#ppt_h"/>
                                          </p:val>
                                        </p:tav>
                                        <p:tav tm="100000">
                                          <p:val>
                                            <p:strVal val="#ppt_h"/>
                                          </p:val>
                                        </p:tav>
                                      </p:tavLst>
                                    </p:anim>
                                    <p:animEffect transition="in" filter="fade">
                                      <p:cBhvr>
                                        <p:cTn id="64" dur="1000"/>
                                        <p:tgtEl>
                                          <p:spTgt spid="2"/>
                                        </p:tgtEl>
                                      </p:cBhvr>
                                    </p:animEffect>
                                  </p:childTnLst>
                                </p:cTn>
                              </p:par>
                            </p:childTnLst>
                          </p:cTn>
                        </p:par>
                        <p:par>
                          <p:cTn id="65" fill="hold">
                            <p:stCondLst>
                              <p:cond delay="3000"/>
                            </p:stCondLst>
                            <p:childTnLst>
                              <p:par>
                                <p:cTn id="66" presetID="6" presetClass="emph" presetSubtype="0" fill="hold" grpId="1" nodeType="afterEffect">
                                  <p:stCondLst>
                                    <p:cond delay="0"/>
                                  </p:stCondLst>
                                  <p:childTnLst>
                                    <p:animScale>
                                      <p:cBhvr>
                                        <p:cTn id="67" dur="2000" fill="hold"/>
                                        <p:tgtEl>
                                          <p:spTgt spid="2"/>
                                        </p:tgtEl>
                                      </p:cBhvr>
                                      <p:by x="150000" y="150000"/>
                                    </p:animScale>
                                  </p:childTnLst>
                                </p:cTn>
                              </p:par>
                            </p:childTnLst>
                          </p:cTn>
                        </p:par>
                        <p:par>
                          <p:cTn id="68" fill="hold">
                            <p:stCondLst>
                              <p:cond delay="5000"/>
                            </p:stCondLst>
                            <p:childTnLst>
                              <p:par>
                                <p:cTn id="69" presetID="55" presetClass="exit" presetSubtype="0" fill="hold" grpId="2" nodeType="afterEffect">
                                  <p:stCondLst>
                                    <p:cond delay="0"/>
                                  </p:stCondLst>
                                  <p:childTnLst>
                                    <p:anim calcmode="lin" valueType="num">
                                      <p:cBhvr>
                                        <p:cTn id="70" dur="1000"/>
                                        <p:tgtEl>
                                          <p:spTgt spid="2"/>
                                        </p:tgtEl>
                                        <p:attrNameLst>
                                          <p:attrName>ppt_w</p:attrName>
                                        </p:attrNameLst>
                                      </p:cBhvr>
                                      <p:tavLst>
                                        <p:tav tm="0">
                                          <p:val>
                                            <p:strVal val="ppt_w"/>
                                          </p:val>
                                        </p:tav>
                                        <p:tav tm="100000">
                                          <p:val>
                                            <p:strVal val="ppt_w*0.70"/>
                                          </p:val>
                                        </p:tav>
                                      </p:tavLst>
                                    </p:anim>
                                    <p:anim calcmode="lin" valueType="num">
                                      <p:cBhvr>
                                        <p:cTn id="71" dur="1000"/>
                                        <p:tgtEl>
                                          <p:spTgt spid="2"/>
                                        </p:tgtEl>
                                        <p:attrNameLst>
                                          <p:attrName>ppt_h</p:attrName>
                                        </p:attrNameLst>
                                      </p:cBhvr>
                                      <p:tavLst>
                                        <p:tav tm="0">
                                          <p:val>
                                            <p:strVal val="ppt_h"/>
                                          </p:val>
                                        </p:tav>
                                        <p:tav tm="100000">
                                          <p:val>
                                            <p:strVal val="ppt_h"/>
                                          </p:val>
                                        </p:tav>
                                      </p:tavLst>
                                    </p:anim>
                                    <p:animEffect transition="out" filter="fade">
                                      <p:cBhvr>
                                        <p:cTn id="72" dur="1000"/>
                                        <p:tgtEl>
                                          <p:spTgt spid="2"/>
                                        </p:tgtEl>
                                      </p:cBhvr>
                                    </p:animEffect>
                                    <p:set>
                                      <p:cBhvr>
                                        <p:cTn id="73" dur="1" fill="hold">
                                          <p:stCondLst>
                                            <p:cond delay="999"/>
                                          </p:stCondLst>
                                        </p:cTn>
                                        <p:tgtEl>
                                          <p:spTgt spid="2"/>
                                        </p:tgtEl>
                                        <p:attrNameLst>
                                          <p:attrName>style.visibility</p:attrName>
                                        </p:attrNameLst>
                                      </p:cBhvr>
                                      <p:to>
                                        <p:strVal val="hidden"/>
                                      </p:to>
                                    </p:set>
                                  </p:childTnLst>
                                </p:cTn>
                              </p:par>
                            </p:childTnLst>
                          </p:cTn>
                        </p:par>
                        <p:par>
                          <p:cTn id="74" fill="hold">
                            <p:stCondLst>
                              <p:cond delay="6000"/>
                            </p:stCondLst>
                            <p:childTnLst>
                              <p:par>
                                <p:cTn id="75" presetID="10" presetClass="entr" presetSubtype="0"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childTnLst>
                          </p:cTn>
                        </p:par>
                        <p:par>
                          <p:cTn id="78" fill="hold">
                            <p:stCondLst>
                              <p:cond delay="6500"/>
                            </p:stCondLst>
                            <p:childTnLst>
                              <p:par>
                                <p:cTn id="79" presetID="50" presetClass="path" presetSubtype="0" accel="50000" decel="50000" fill="hold" nodeType="afterEffect">
                                  <p:stCondLst>
                                    <p:cond delay="0"/>
                                  </p:stCondLst>
                                  <p:childTnLst>
                                    <p:animMotion origin="layout" path="M -2.77778E-6 -5.59796E-7 L 0.03056 -5.59796E-7 C 0.04462 -5.59796E-7 0.06302 0.01527 0.06302 0.02845 L 0.06302 0.05806 " pathEditMode="relative" rAng="0" ptsTypes="FfFF">
                                      <p:cBhvr>
                                        <p:cTn id="80" dur="2000" fill="hold"/>
                                        <p:tgtEl>
                                          <p:spTgt spid="32"/>
                                        </p:tgtEl>
                                        <p:attrNameLst>
                                          <p:attrName>ppt_x</p:attrName>
                                          <p:attrName>ppt_y</p:attrName>
                                        </p:attrNameLst>
                                      </p:cBhvr>
                                      <p:rCtr x="3142" y="2892"/>
                                    </p:animMotion>
                                  </p:childTnLst>
                                </p:cTn>
                              </p:par>
                            </p:childTnLst>
                          </p:cTn>
                        </p:par>
                        <p:par>
                          <p:cTn id="81" fill="hold">
                            <p:stCondLst>
                              <p:cond delay="8500"/>
                            </p:stCondLst>
                            <p:childTnLst>
                              <p:par>
                                <p:cTn id="82" presetID="55" presetClass="entr" presetSubtype="0" fill="hold" grpId="0"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1000" fill="hold"/>
                                        <p:tgtEl>
                                          <p:spTgt spid="3"/>
                                        </p:tgtEl>
                                        <p:attrNameLst>
                                          <p:attrName>ppt_w</p:attrName>
                                        </p:attrNameLst>
                                      </p:cBhvr>
                                      <p:tavLst>
                                        <p:tav tm="0">
                                          <p:val>
                                            <p:strVal val="#ppt_w*0.70"/>
                                          </p:val>
                                        </p:tav>
                                        <p:tav tm="100000">
                                          <p:val>
                                            <p:strVal val="#ppt_w"/>
                                          </p:val>
                                        </p:tav>
                                      </p:tavLst>
                                    </p:anim>
                                    <p:anim calcmode="lin" valueType="num">
                                      <p:cBhvr>
                                        <p:cTn id="85" dur="1000" fill="hold"/>
                                        <p:tgtEl>
                                          <p:spTgt spid="3"/>
                                        </p:tgtEl>
                                        <p:attrNameLst>
                                          <p:attrName>ppt_h</p:attrName>
                                        </p:attrNameLst>
                                      </p:cBhvr>
                                      <p:tavLst>
                                        <p:tav tm="0">
                                          <p:val>
                                            <p:strVal val="#ppt_h"/>
                                          </p:val>
                                        </p:tav>
                                        <p:tav tm="100000">
                                          <p:val>
                                            <p:strVal val="#ppt_h"/>
                                          </p:val>
                                        </p:tav>
                                      </p:tavLst>
                                    </p:anim>
                                    <p:animEffect transition="in" filter="fade">
                                      <p:cBhvr>
                                        <p:cTn id="86" dur="1000"/>
                                        <p:tgtEl>
                                          <p:spTgt spid="3"/>
                                        </p:tgtEl>
                                      </p:cBhvr>
                                    </p:animEffect>
                                  </p:childTnLst>
                                </p:cTn>
                              </p:par>
                            </p:childTnLst>
                          </p:cTn>
                        </p:par>
                        <p:par>
                          <p:cTn id="87" fill="hold">
                            <p:stCondLst>
                              <p:cond delay="9500"/>
                            </p:stCondLst>
                            <p:childTnLst>
                              <p:par>
                                <p:cTn id="88" presetID="6" presetClass="emph" presetSubtype="0" fill="hold" grpId="1" nodeType="afterEffect">
                                  <p:stCondLst>
                                    <p:cond delay="0"/>
                                  </p:stCondLst>
                                  <p:childTnLst>
                                    <p:animScale>
                                      <p:cBhvr>
                                        <p:cTn id="89" dur="2000" fill="hold"/>
                                        <p:tgtEl>
                                          <p:spTgt spid="3"/>
                                        </p:tgtEl>
                                      </p:cBhvr>
                                      <p:by x="150000" y="150000"/>
                                    </p:animScale>
                                  </p:childTnLst>
                                </p:cTn>
                              </p:par>
                            </p:childTnLst>
                          </p:cTn>
                        </p:par>
                        <p:par>
                          <p:cTn id="90" fill="hold">
                            <p:stCondLst>
                              <p:cond delay="11500"/>
                            </p:stCondLst>
                            <p:childTnLst>
                              <p:par>
                                <p:cTn id="91" presetID="55" presetClass="exit" presetSubtype="0" fill="hold" grpId="2" nodeType="afterEffect">
                                  <p:stCondLst>
                                    <p:cond delay="0"/>
                                  </p:stCondLst>
                                  <p:childTnLst>
                                    <p:anim calcmode="lin" valueType="num">
                                      <p:cBhvr>
                                        <p:cTn id="92" dur="1000"/>
                                        <p:tgtEl>
                                          <p:spTgt spid="3"/>
                                        </p:tgtEl>
                                        <p:attrNameLst>
                                          <p:attrName>ppt_w</p:attrName>
                                        </p:attrNameLst>
                                      </p:cBhvr>
                                      <p:tavLst>
                                        <p:tav tm="0">
                                          <p:val>
                                            <p:strVal val="ppt_w"/>
                                          </p:val>
                                        </p:tav>
                                        <p:tav tm="100000">
                                          <p:val>
                                            <p:strVal val="ppt_w*0.70"/>
                                          </p:val>
                                        </p:tav>
                                      </p:tavLst>
                                    </p:anim>
                                    <p:anim calcmode="lin" valueType="num">
                                      <p:cBhvr>
                                        <p:cTn id="93" dur="1000"/>
                                        <p:tgtEl>
                                          <p:spTgt spid="3"/>
                                        </p:tgtEl>
                                        <p:attrNameLst>
                                          <p:attrName>ppt_h</p:attrName>
                                        </p:attrNameLst>
                                      </p:cBhvr>
                                      <p:tavLst>
                                        <p:tav tm="0">
                                          <p:val>
                                            <p:strVal val="ppt_h"/>
                                          </p:val>
                                        </p:tav>
                                        <p:tav tm="100000">
                                          <p:val>
                                            <p:strVal val="ppt_h"/>
                                          </p:val>
                                        </p:tav>
                                      </p:tavLst>
                                    </p:anim>
                                    <p:animEffect transition="out" filter="fade">
                                      <p:cBhvr>
                                        <p:cTn id="94" dur="1000"/>
                                        <p:tgtEl>
                                          <p:spTgt spid="3"/>
                                        </p:tgtEl>
                                      </p:cBhvr>
                                    </p:animEffect>
                                    <p:set>
                                      <p:cBhvr>
                                        <p:cTn id="95" dur="1" fill="hold">
                                          <p:stCondLst>
                                            <p:cond delay="999"/>
                                          </p:stCondLst>
                                        </p:cTn>
                                        <p:tgtEl>
                                          <p:spTgt spid="3"/>
                                        </p:tgtEl>
                                        <p:attrNameLst>
                                          <p:attrName>style.visibility</p:attrName>
                                        </p:attrNameLst>
                                      </p:cBhvr>
                                      <p:to>
                                        <p:strVal val="hidden"/>
                                      </p:to>
                                    </p:set>
                                  </p:childTnLst>
                                </p:cTn>
                              </p:par>
                            </p:childTnLst>
                          </p:cTn>
                        </p:par>
                        <p:par>
                          <p:cTn id="96" fill="hold">
                            <p:stCondLst>
                              <p:cond delay="12500"/>
                            </p:stCondLst>
                            <p:childTnLst>
                              <p:par>
                                <p:cTn id="97" presetID="10" presetClass="entr" presetSubtype="0"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par>
                          <p:cTn id="100" fill="hold">
                            <p:stCondLst>
                              <p:cond delay="13000"/>
                            </p:stCondLst>
                            <p:childTnLst>
                              <p:par>
                                <p:cTn id="101" presetID="50" presetClass="path" presetSubtype="0" accel="50000" decel="50000" fill="hold" nodeType="afterEffect">
                                  <p:stCondLst>
                                    <p:cond delay="0"/>
                                  </p:stCondLst>
                                  <p:childTnLst>
                                    <p:animMotion origin="layout" path="M 0.00086 0.01064 L 0.03264 0.01064 C 0.04687 0.01064 0.06475 0.02383 0.06475 0.0347 L 0.06475 0.05945 " pathEditMode="relative" rAng="0" ptsTypes="FfFF">
                                      <p:cBhvr>
                                        <p:cTn id="102" dur="2000" fill="hold"/>
                                        <p:tgtEl>
                                          <p:spTgt spid="31"/>
                                        </p:tgtEl>
                                        <p:attrNameLst>
                                          <p:attrName>ppt_x</p:attrName>
                                          <p:attrName>ppt_y</p:attrName>
                                        </p:attrNameLst>
                                      </p:cBhvr>
                                      <p:rCtr x="3194" y="2429"/>
                                    </p:animMotion>
                                  </p:childTnLst>
                                </p:cTn>
                              </p:par>
                            </p:childTnLst>
                          </p:cTn>
                        </p:par>
                        <p:par>
                          <p:cTn id="103" fill="hold">
                            <p:stCondLst>
                              <p:cond delay="15000"/>
                            </p:stCondLst>
                            <p:childTnLst>
                              <p:par>
                                <p:cTn id="104" presetID="55" presetClass="entr" presetSubtype="0" fill="hold" grpId="0" nodeType="afterEffect">
                                  <p:stCondLst>
                                    <p:cond delay="0"/>
                                  </p:stCondLst>
                                  <p:childTnLst>
                                    <p:set>
                                      <p:cBhvr>
                                        <p:cTn id="105" dur="1" fill="hold">
                                          <p:stCondLst>
                                            <p:cond delay="0"/>
                                          </p:stCondLst>
                                        </p:cTn>
                                        <p:tgtEl>
                                          <p:spTgt spid="5"/>
                                        </p:tgtEl>
                                        <p:attrNameLst>
                                          <p:attrName>style.visibility</p:attrName>
                                        </p:attrNameLst>
                                      </p:cBhvr>
                                      <p:to>
                                        <p:strVal val="visible"/>
                                      </p:to>
                                    </p:set>
                                    <p:anim calcmode="lin" valueType="num">
                                      <p:cBhvr>
                                        <p:cTn id="106" dur="1000" fill="hold"/>
                                        <p:tgtEl>
                                          <p:spTgt spid="5"/>
                                        </p:tgtEl>
                                        <p:attrNameLst>
                                          <p:attrName>ppt_w</p:attrName>
                                        </p:attrNameLst>
                                      </p:cBhvr>
                                      <p:tavLst>
                                        <p:tav tm="0">
                                          <p:val>
                                            <p:strVal val="#ppt_w*0.70"/>
                                          </p:val>
                                        </p:tav>
                                        <p:tav tm="100000">
                                          <p:val>
                                            <p:strVal val="#ppt_w"/>
                                          </p:val>
                                        </p:tav>
                                      </p:tavLst>
                                    </p:anim>
                                    <p:anim calcmode="lin" valueType="num">
                                      <p:cBhvr>
                                        <p:cTn id="107" dur="1000" fill="hold"/>
                                        <p:tgtEl>
                                          <p:spTgt spid="5"/>
                                        </p:tgtEl>
                                        <p:attrNameLst>
                                          <p:attrName>ppt_h</p:attrName>
                                        </p:attrNameLst>
                                      </p:cBhvr>
                                      <p:tavLst>
                                        <p:tav tm="0">
                                          <p:val>
                                            <p:strVal val="#ppt_h"/>
                                          </p:val>
                                        </p:tav>
                                        <p:tav tm="100000">
                                          <p:val>
                                            <p:strVal val="#ppt_h"/>
                                          </p:val>
                                        </p:tav>
                                      </p:tavLst>
                                    </p:anim>
                                    <p:animEffect transition="in" filter="fade">
                                      <p:cBhvr>
                                        <p:cTn id="108" dur="1000"/>
                                        <p:tgtEl>
                                          <p:spTgt spid="5"/>
                                        </p:tgtEl>
                                      </p:cBhvr>
                                    </p:animEffect>
                                  </p:childTnLst>
                                </p:cTn>
                              </p:par>
                            </p:childTnLst>
                          </p:cTn>
                        </p:par>
                        <p:par>
                          <p:cTn id="109" fill="hold">
                            <p:stCondLst>
                              <p:cond delay="16000"/>
                            </p:stCondLst>
                            <p:childTnLst>
                              <p:par>
                                <p:cTn id="110" presetID="6" presetClass="emph" presetSubtype="0" fill="hold" grpId="1" nodeType="afterEffect">
                                  <p:stCondLst>
                                    <p:cond delay="0"/>
                                  </p:stCondLst>
                                  <p:childTnLst>
                                    <p:animScale>
                                      <p:cBhvr>
                                        <p:cTn id="111" dur="2000" fill="hold"/>
                                        <p:tgtEl>
                                          <p:spTgt spid="5"/>
                                        </p:tgtEl>
                                      </p:cBhvr>
                                      <p:by x="150000" y="150000"/>
                                    </p:animScale>
                                  </p:childTnLst>
                                </p:cTn>
                              </p:par>
                            </p:childTnLst>
                          </p:cTn>
                        </p:par>
                        <p:par>
                          <p:cTn id="112" fill="hold">
                            <p:stCondLst>
                              <p:cond delay="18000"/>
                            </p:stCondLst>
                            <p:childTnLst>
                              <p:par>
                                <p:cTn id="113" presetID="55" presetClass="exit" presetSubtype="0" fill="hold" grpId="2" nodeType="afterEffect">
                                  <p:stCondLst>
                                    <p:cond delay="0"/>
                                  </p:stCondLst>
                                  <p:childTnLst>
                                    <p:anim calcmode="lin" valueType="num">
                                      <p:cBhvr>
                                        <p:cTn id="114" dur="1000"/>
                                        <p:tgtEl>
                                          <p:spTgt spid="5"/>
                                        </p:tgtEl>
                                        <p:attrNameLst>
                                          <p:attrName>ppt_w</p:attrName>
                                        </p:attrNameLst>
                                      </p:cBhvr>
                                      <p:tavLst>
                                        <p:tav tm="0">
                                          <p:val>
                                            <p:strVal val="ppt_w"/>
                                          </p:val>
                                        </p:tav>
                                        <p:tav tm="100000">
                                          <p:val>
                                            <p:strVal val="ppt_w*0.70"/>
                                          </p:val>
                                        </p:tav>
                                      </p:tavLst>
                                    </p:anim>
                                    <p:anim calcmode="lin" valueType="num">
                                      <p:cBhvr>
                                        <p:cTn id="115" dur="1000"/>
                                        <p:tgtEl>
                                          <p:spTgt spid="5"/>
                                        </p:tgtEl>
                                        <p:attrNameLst>
                                          <p:attrName>ppt_h</p:attrName>
                                        </p:attrNameLst>
                                      </p:cBhvr>
                                      <p:tavLst>
                                        <p:tav tm="0">
                                          <p:val>
                                            <p:strVal val="ppt_h"/>
                                          </p:val>
                                        </p:tav>
                                        <p:tav tm="100000">
                                          <p:val>
                                            <p:strVal val="ppt_h"/>
                                          </p:val>
                                        </p:tav>
                                      </p:tavLst>
                                    </p:anim>
                                    <p:animEffect transition="out" filter="fade">
                                      <p:cBhvr>
                                        <p:cTn id="116" dur="1000"/>
                                        <p:tgtEl>
                                          <p:spTgt spid="5"/>
                                        </p:tgtEl>
                                      </p:cBhvr>
                                    </p:animEffect>
                                    <p:set>
                                      <p:cBhvr>
                                        <p:cTn id="117" dur="1" fill="hold">
                                          <p:stCondLst>
                                            <p:cond delay="999"/>
                                          </p:stCondLst>
                                        </p:cTn>
                                        <p:tgtEl>
                                          <p:spTgt spid="5"/>
                                        </p:tgtEl>
                                        <p:attrNameLst>
                                          <p:attrName>style.visibility</p:attrName>
                                        </p:attrNameLst>
                                      </p:cBhvr>
                                      <p:to>
                                        <p:strVal val="hidden"/>
                                      </p:to>
                                    </p:set>
                                  </p:childTnLst>
                                </p:cTn>
                              </p:par>
                            </p:childTnLst>
                          </p:cTn>
                        </p:par>
                        <p:par>
                          <p:cTn id="118" fill="hold">
                            <p:stCondLst>
                              <p:cond delay="19000"/>
                            </p:stCondLst>
                            <p:childTnLst>
                              <p:par>
                                <p:cTn id="119" presetID="10" presetClass="entr" presetSubtype="0" fill="hold" grpId="0"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3" grpId="1"/>
      <p:bldP spid="3" grpId="2"/>
      <p:bldP spid="5" grpId="0"/>
      <p:bldP spid="5" grpId="1"/>
      <p:bldP spid="5" grpId="2"/>
      <p:bldP spid="30" grpId="0"/>
      <p:bldP spid="34"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95" y="475"/>
            <a:ext cx="2515235" cy="14439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03708" y="1608315"/>
            <a:ext cx="8989679" cy="769441"/>
          </a:xfrm>
          <a:prstGeom prst="rect">
            <a:avLst/>
          </a:prstGeom>
          <a:noFill/>
        </p:spPr>
        <p:txBody>
          <a:bodyPr wrap="square" rtlCol="0">
            <a:spAutoFit/>
          </a:bodyPr>
          <a:lstStyle/>
          <a:p>
            <a:pPr algn="ctr"/>
            <a:r>
              <a:rPr lang="en-GB" sz="4400" u="sng" dirty="0" smtClean="0">
                <a:solidFill>
                  <a:srgbClr val="F9D5E9">
                    <a:lumMod val="50000"/>
                  </a:srgbClr>
                </a:solidFill>
                <a:latin typeface="Aharoni" panose="02010803020104030203" pitchFamily="2" charset="-79"/>
                <a:cs typeface="Aharoni" panose="02010803020104030203" pitchFamily="2" charset="-79"/>
              </a:rPr>
              <a:t>Independent Advocacy Service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19556">
            <a:off x="8106634" y="149882"/>
            <a:ext cx="3572562" cy="1820166"/>
          </a:xfrm>
          <a:prstGeom prst="rect">
            <a:avLst/>
          </a:prstGeom>
        </p:spPr>
      </p:pic>
      <p:sp>
        <p:nvSpPr>
          <p:cNvPr id="7" name="TextBox 6"/>
          <p:cNvSpPr txBox="1"/>
          <p:nvPr/>
        </p:nvSpPr>
        <p:spPr>
          <a:xfrm>
            <a:off x="803592" y="2720804"/>
            <a:ext cx="4901652" cy="461665"/>
          </a:xfrm>
          <a:prstGeom prst="rect">
            <a:avLst/>
          </a:prstGeom>
          <a:solidFill>
            <a:schemeClr val="accent1"/>
          </a:solidFill>
        </p:spPr>
        <p:txBody>
          <a:bodyPr wrap="square" rtlCol="0">
            <a:spAutoFit/>
          </a:bodyPr>
          <a:lstStyle/>
          <a:p>
            <a:pPr algn="ctr"/>
            <a:r>
              <a:rPr lang="en-GB" sz="2400" dirty="0" smtClean="0">
                <a:solidFill>
                  <a:prstClr val="white"/>
                </a:solidFill>
                <a:latin typeface="Aharoni" panose="02010803020104030203" pitchFamily="2" charset="-79"/>
                <a:cs typeface="Aharoni" panose="02010803020104030203" pitchFamily="2" charset="-79"/>
              </a:rPr>
              <a:t>Opinions from service users…</a:t>
            </a:r>
            <a:endParaRPr lang="en-GB" sz="2400" dirty="0">
              <a:solidFill>
                <a:prstClr val="white"/>
              </a:solidFill>
              <a:latin typeface="Aharoni" panose="02010803020104030203" pitchFamily="2" charset="-79"/>
              <a:cs typeface="Aharoni" panose="02010803020104030203" pitchFamily="2" charset="-79"/>
            </a:endParaRPr>
          </a:p>
        </p:txBody>
      </p:sp>
      <p:sp>
        <p:nvSpPr>
          <p:cNvPr id="13" name="TextBox 12"/>
          <p:cNvSpPr txBox="1"/>
          <p:nvPr/>
        </p:nvSpPr>
        <p:spPr>
          <a:xfrm>
            <a:off x="3513602" y="4258733"/>
            <a:ext cx="3620475" cy="830997"/>
          </a:xfrm>
          <a:prstGeom prst="rect">
            <a:avLst/>
          </a:prstGeom>
          <a:solidFill>
            <a:srgbClr val="66FFCC"/>
          </a:solidFill>
        </p:spPr>
        <p:txBody>
          <a:bodyPr wrap="square" rtlCol="0">
            <a:spAutoFit/>
          </a:bodyPr>
          <a:lstStyle/>
          <a:p>
            <a:pPr algn="ctr"/>
            <a:r>
              <a:rPr lang="en-GB" sz="1600" dirty="0" smtClean="0">
                <a:solidFill>
                  <a:prstClr val="black"/>
                </a:solidFill>
              </a:rPr>
              <a:t>“She helped with my application process for a tribunal” … “very helpful and gave good advice”</a:t>
            </a:r>
            <a:endParaRPr lang="en-GB" sz="1600" dirty="0">
              <a:solidFill>
                <a:prstClr val="black"/>
              </a:solidFill>
            </a:endParaRPr>
          </a:p>
        </p:txBody>
      </p:sp>
      <p:sp>
        <p:nvSpPr>
          <p:cNvPr id="14" name="TextBox 13"/>
          <p:cNvSpPr txBox="1"/>
          <p:nvPr/>
        </p:nvSpPr>
        <p:spPr>
          <a:xfrm>
            <a:off x="526656" y="5932453"/>
            <a:ext cx="4518839" cy="584775"/>
          </a:xfrm>
          <a:prstGeom prst="rect">
            <a:avLst/>
          </a:prstGeom>
          <a:solidFill>
            <a:srgbClr val="99CCFF"/>
          </a:solidFill>
        </p:spPr>
        <p:txBody>
          <a:bodyPr wrap="square" rtlCol="0">
            <a:spAutoFit/>
          </a:bodyPr>
          <a:lstStyle/>
          <a:p>
            <a:pPr algn="ctr"/>
            <a:r>
              <a:rPr lang="en-GB" sz="1600" dirty="0" smtClean="0">
                <a:solidFill>
                  <a:prstClr val="black"/>
                </a:solidFill>
              </a:rPr>
              <a:t>“When I transferred hospitals, she helped me to get my new glasses when I didn’t know what to do”</a:t>
            </a:r>
            <a:endParaRPr lang="en-GB" sz="1600" dirty="0">
              <a:solidFill>
                <a:prstClr val="black"/>
              </a:solidFill>
            </a:endParaRPr>
          </a:p>
        </p:txBody>
      </p:sp>
      <p:sp>
        <p:nvSpPr>
          <p:cNvPr id="15" name="TextBox 14"/>
          <p:cNvSpPr txBox="1"/>
          <p:nvPr/>
        </p:nvSpPr>
        <p:spPr>
          <a:xfrm>
            <a:off x="3009927" y="3317946"/>
            <a:ext cx="4071589" cy="830997"/>
          </a:xfrm>
          <a:prstGeom prst="rect">
            <a:avLst/>
          </a:prstGeom>
          <a:solidFill>
            <a:srgbClr val="CCCCFF"/>
          </a:solidFill>
        </p:spPr>
        <p:txBody>
          <a:bodyPr wrap="square" rtlCol="0">
            <a:spAutoFit/>
          </a:bodyPr>
          <a:lstStyle/>
          <a:p>
            <a:pPr algn="ctr"/>
            <a:r>
              <a:rPr lang="en-GB" sz="1600" dirty="0" smtClean="0">
                <a:solidFill>
                  <a:prstClr val="black"/>
                </a:solidFill>
              </a:rPr>
              <a:t>“She’s really supportive and persistent with getting stuff on the ward sorted, like fixing the washing machine”</a:t>
            </a:r>
            <a:endParaRPr lang="en-GB" sz="1600" dirty="0">
              <a:solidFill>
                <a:prstClr val="black"/>
              </a:solidFill>
            </a:endParaRPr>
          </a:p>
        </p:txBody>
      </p:sp>
      <p:sp>
        <p:nvSpPr>
          <p:cNvPr id="16" name="TextBox 15"/>
          <p:cNvSpPr txBox="1"/>
          <p:nvPr/>
        </p:nvSpPr>
        <p:spPr>
          <a:xfrm>
            <a:off x="113905" y="5238062"/>
            <a:ext cx="3243473" cy="584775"/>
          </a:xfrm>
          <a:prstGeom prst="rect">
            <a:avLst/>
          </a:prstGeom>
          <a:solidFill>
            <a:srgbClr val="FFC000"/>
          </a:solidFill>
        </p:spPr>
        <p:txBody>
          <a:bodyPr wrap="square" rtlCol="0">
            <a:spAutoFit/>
          </a:bodyPr>
          <a:lstStyle/>
          <a:p>
            <a:pPr algn="ctr"/>
            <a:r>
              <a:rPr lang="en-GB" sz="1600" dirty="0" smtClean="0">
                <a:solidFill>
                  <a:prstClr val="black"/>
                </a:solidFill>
              </a:rPr>
              <a:t>“Rachel is nice, helpful and thoughtful”</a:t>
            </a:r>
            <a:endParaRPr lang="en-GB" sz="1600" dirty="0">
              <a:solidFill>
                <a:prstClr val="black"/>
              </a:solidFill>
            </a:endParaRPr>
          </a:p>
        </p:txBody>
      </p:sp>
      <p:sp>
        <p:nvSpPr>
          <p:cNvPr id="17" name="TextBox 16"/>
          <p:cNvSpPr txBox="1"/>
          <p:nvPr/>
        </p:nvSpPr>
        <p:spPr>
          <a:xfrm>
            <a:off x="86609" y="3353526"/>
            <a:ext cx="2833707" cy="1323439"/>
          </a:xfrm>
          <a:prstGeom prst="rect">
            <a:avLst/>
          </a:prstGeom>
          <a:solidFill>
            <a:srgbClr val="66FFFF"/>
          </a:solidFill>
        </p:spPr>
        <p:txBody>
          <a:bodyPr wrap="square" rtlCol="0">
            <a:spAutoFit/>
          </a:bodyPr>
          <a:lstStyle/>
          <a:p>
            <a:pPr algn="ctr"/>
            <a:r>
              <a:rPr lang="en-GB" sz="1600" dirty="0" smtClean="0">
                <a:solidFill>
                  <a:prstClr val="black"/>
                </a:solidFill>
              </a:rPr>
              <a:t>“She’s always very helpful, supportive and reliable and goes the extra mile. She always lets us know when she is not going to be around too”</a:t>
            </a:r>
            <a:endParaRPr lang="en-GB" sz="1600" dirty="0">
              <a:solidFill>
                <a:prstClr val="black"/>
              </a:solidFill>
            </a:endParaRPr>
          </a:p>
        </p:txBody>
      </p:sp>
      <p:sp>
        <p:nvSpPr>
          <p:cNvPr id="18" name="Rectangle 17"/>
          <p:cNvSpPr/>
          <p:nvPr/>
        </p:nvSpPr>
        <p:spPr>
          <a:xfrm>
            <a:off x="502720" y="4777330"/>
            <a:ext cx="2908990" cy="338554"/>
          </a:xfrm>
          <a:prstGeom prst="rect">
            <a:avLst/>
          </a:prstGeom>
          <a:solidFill>
            <a:schemeClr val="accent5">
              <a:lumMod val="40000"/>
              <a:lumOff val="60000"/>
            </a:schemeClr>
          </a:solidFill>
        </p:spPr>
        <p:txBody>
          <a:bodyPr wrap="none">
            <a:spAutoFit/>
          </a:bodyPr>
          <a:lstStyle/>
          <a:p>
            <a:r>
              <a:rPr lang="en-GB" sz="1600" dirty="0" smtClean="0">
                <a:solidFill>
                  <a:prstClr val="black"/>
                </a:solidFill>
              </a:rPr>
              <a:t>“</a:t>
            </a:r>
            <a:r>
              <a:rPr lang="en-GB" sz="1600" dirty="0">
                <a:solidFill>
                  <a:prstClr val="black"/>
                </a:solidFill>
              </a:rPr>
              <a:t>She always makes time for us” </a:t>
            </a:r>
          </a:p>
        </p:txBody>
      </p:sp>
      <p:sp>
        <p:nvSpPr>
          <p:cNvPr id="19" name="Rectangle 18"/>
          <p:cNvSpPr/>
          <p:nvPr/>
        </p:nvSpPr>
        <p:spPr>
          <a:xfrm>
            <a:off x="175992" y="2296633"/>
            <a:ext cx="627599" cy="104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3147237" y="233917"/>
            <a:ext cx="4401880" cy="1323439"/>
          </a:xfrm>
          <a:prstGeom prst="rect">
            <a:avLst/>
          </a:prstGeom>
          <a:noFill/>
        </p:spPr>
        <p:txBody>
          <a:bodyPr wrap="square" rtlCol="0">
            <a:spAutoFit/>
          </a:bodyPr>
          <a:lstStyle/>
          <a:p>
            <a:pPr algn="ctr"/>
            <a:r>
              <a:rPr lang="en-GB" sz="2000" b="1" dirty="0" smtClean="0">
                <a:solidFill>
                  <a:srgbClr val="F9D5E9">
                    <a:lumMod val="50000"/>
                  </a:srgbClr>
                </a:solidFill>
              </a:rPr>
              <a:t>WISH</a:t>
            </a:r>
            <a:r>
              <a:rPr lang="en-GB" sz="2000" dirty="0" smtClean="0">
                <a:solidFill>
                  <a:prstClr val="black"/>
                </a:solidFill>
              </a:rPr>
              <a:t> </a:t>
            </a:r>
            <a:r>
              <a:rPr lang="en-GB" sz="2000" dirty="0" smtClean="0">
                <a:solidFill>
                  <a:srgbClr val="7030A0"/>
                </a:solidFill>
              </a:rPr>
              <a:t>is the only national women’s user-led mental health charity, supporting women &amp; girls who are detained and giving them a voice. </a:t>
            </a:r>
            <a:endParaRPr lang="en-GB" sz="2000" dirty="0">
              <a:solidFill>
                <a:srgbClr val="7030A0"/>
              </a:solidFill>
            </a:endParaRPr>
          </a:p>
        </p:txBody>
      </p:sp>
      <p:sp>
        <p:nvSpPr>
          <p:cNvPr id="21" name="TextBox 20"/>
          <p:cNvSpPr txBox="1"/>
          <p:nvPr/>
        </p:nvSpPr>
        <p:spPr>
          <a:xfrm>
            <a:off x="10062369" y="2486056"/>
            <a:ext cx="2106555" cy="3416320"/>
          </a:xfrm>
          <a:prstGeom prst="rect">
            <a:avLst/>
          </a:prstGeom>
          <a:noFill/>
        </p:spPr>
        <p:txBody>
          <a:bodyPr wrap="square" rtlCol="0">
            <a:spAutoFit/>
          </a:bodyPr>
          <a:lstStyle/>
          <a:p>
            <a:r>
              <a:rPr lang="en-GB" b="1" dirty="0" smtClean="0">
                <a:solidFill>
                  <a:srgbClr val="EE81BD">
                    <a:lumMod val="50000"/>
                  </a:srgbClr>
                </a:solidFill>
              </a:rPr>
              <a:t>Rachel regularly attends coffee mornings as a more informative way of talking to the women about any issues they have. She then offers to see any of them individually about more personal matters.</a:t>
            </a:r>
            <a:endParaRPr lang="en-GB" b="1" dirty="0">
              <a:solidFill>
                <a:srgbClr val="EE81BD">
                  <a:lumMod val="50000"/>
                </a:srgbClr>
              </a:solidFill>
            </a:endParaRPr>
          </a:p>
        </p:txBody>
      </p:sp>
      <p:sp>
        <p:nvSpPr>
          <p:cNvPr id="23" name="TextBox 22"/>
          <p:cNvSpPr txBox="1"/>
          <p:nvPr/>
        </p:nvSpPr>
        <p:spPr>
          <a:xfrm>
            <a:off x="3750377" y="5238062"/>
            <a:ext cx="2929675" cy="584775"/>
          </a:xfrm>
          <a:prstGeom prst="rect">
            <a:avLst/>
          </a:prstGeom>
          <a:solidFill>
            <a:srgbClr val="FFFF99"/>
          </a:solidFill>
        </p:spPr>
        <p:txBody>
          <a:bodyPr wrap="square" rtlCol="0">
            <a:spAutoFit/>
          </a:bodyPr>
          <a:lstStyle/>
          <a:p>
            <a:pPr algn="ctr"/>
            <a:r>
              <a:rPr lang="en-GB" sz="1600" dirty="0" smtClean="0">
                <a:solidFill>
                  <a:prstClr val="black"/>
                </a:solidFill>
              </a:rPr>
              <a:t>“Gave me good advice about different areas of Sheffield”</a:t>
            </a:r>
            <a:endParaRPr lang="en-GB" sz="1600" dirty="0">
              <a:solidFill>
                <a:prstClr val="black"/>
              </a:solidFill>
            </a:endParaRPr>
          </a:p>
        </p:txBody>
      </p:sp>
      <p:pic>
        <p:nvPicPr>
          <p:cNvPr id="1027" name="ymail_attachmentId3133" descr="877841e8-0239-4462-a3fc-3adf0e377cb1"/>
          <p:cNvPicPr>
            <a:picLocks noChangeAspect="1" noChangeArrowheads="1"/>
          </p:cNvPicPr>
          <p:nvPr/>
        </p:nvPicPr>
        <p:blipFill rotWithShape="1">
          <a:blip r:embed="rId6">
            <a:extLst>
              <a:ext uri="{28A0092B-C50C-407E-A947-70E740481C1C}">
                <a14:useLocalDpi xmlns:a14="http://schemas.microsoft.com/office/drawing/2010/main" val="0"/>
              </a:ext>
            </a:extLst>
          </a:blip>
          <a:srcRect l="8505" t="32690" r="6120"/>
          <a:stretch/>
        </p:blipFill>
        <p:spPr bwMode="auto">
          <a:xfrm>
            <a:off x="7213073" y="2572762"/>
            <a:ext cx="2849525" cy="22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86907" y="1454604"/>
            <a:ext cx="1733190" cy="1200329"/>
          </a:xfrm>
          <a:prstGeom prst="rect">
            <a:avLst/>
          </a:prstGeom>
          <a:noFill/>
        </p:spPr>
        <p:txBody>
          <a:bodyPr wrap="square" rtlCol="0">
            <a:spAutoFit/>
          </a:bodyPr>
          <a:lstStyle/>
          <a:p>
            <a:r>
              <a:rPr lang="en-GB" b="1" dirty="0" smtClean="0">
                <a:solidFill>
                  <a:srgbClr val="D54773">
                    <a:lumMod val="75000"/>
                  </a:srgbClr>
                </a:solidFill>
              </a:rPr>
              <a:t>Women </a:t>
            </a:r>
          </a:p>
          <a:p>
            <a:r>
              <a:rPr lang="en-GB" b="1" dirty="0" smtClean="0">
                <a:solidFill>
                  <a:srgbClr val="D54773">
                    <a:lumMod val="75000"/>
                  </a:srgbClr>
                </a:solidFill>
              </a:rPr>
              <a:t>In </a:t>
            </a:r>
          </a:p>
          <a:p>
            <a:r>
              <a:rPr lang="en-GB" b="1" dirty="0" smtClean="0">
                <a:solidFill>
                  <a:srgbClr val="D54773">
                    <a:lumMod val="75000"/>
                  </a:srgbClr>
                </a:solidFill>
              </a:rPr>
              <a:t>Secure </a:t>
            </a:r>
          </a:p>
          <a:p>
            <a:r>
              <a:rPr lang="en-GB" b="1" dirty="0" smtClean="0">
                <a:solidFill>
                  <a:srgbClr val="D54773">
                    <a:lumMod val="75000"/>
                  </a:srgbClr>
                </a:solidFill>
              </a:rPr>
              <a:t>Hospitals. </a:t>
            </a:r>
            <a:endParaRPr lang="en-GB" b="1" dirty="0">
              <a:solidFill>
                <a:srgbClr val="D54773">
                  <a:lumMod val="75000"/>
                </a:srgbClr>
              </a:solidFill>
            </a:endParaRPr>
          </a:p>
        </p:txBody>
      </p:sp>
      <p:sp>
        <p:nvSpPr>
          <p:cNvPr id="25" name="Rectangle 24"/>
          <p:cNvSpPr/>
          <p:nvPr/>
        </p:nvSpPr>
        <p:spPr>
          <a:xfrm>
            <a:off x="7545318" y="4906546"/>
            <a:ext cx="2206253" cy="830997"/>
          </a:xfrm>
          <a:prstGeom prst="rect">
            <a:avLst/>
          </a:prstGeom>
        </p:spPr>
        <p:txBody>
          <a:bodyPr wrap="none">
            <a:spAutoFit/>
          </a:bodyPr>
          <a:lstStyle/>
          <a:p>
            <a:pPr algn="ctr"/>
            <a:r>
              <a:rPr lang="en-GB" sz="2400" dirty="0">
                <a:solidFill>
                  <a:srgbClr val="7030A0"/>
                </a:solidFill>
                <a:latin typeface="Aharoni" panose="02010803020104030203" pitchFamily="2" charset="-79"/>
                <a:cs typeface="Aharoni" panose="02010803020104030203" pitchFamily="2" charset="-79"/>
              </a:rPr>
              <a:t>Rachel Evans </a:t>
            </a:r>
            <a:endParaRPr lang="en-GB" sz="2400" dirty="0">
              <a:solidFill>
                <a:srgbClr val="F9D5E9">
                  <a:lumMod val="25000"/>
                </a:srgbClr>
              </a:solidFill>
              <a:latin typeface="Aharoni" panose="02010803020104030203" pitchFamily="2" charset="-79"/>
              <a:cs typeface="Aharoni" panose="02010803020104030203" pitchFamily="2" charset="-79"/>
            </a:endParaRPr>
          </a:p>
          <a:p>
            <a:pPr algn="ctr"/>
            <a:r>
              <a:rPr lang="en-GB" sz="2400" dirty="0" smtClean="0">
                <a:solidFill>
                  <a:srgbClr val="F9D5E9">
                    <a:lumMod val="75000"/>
                  </a:srgbClr>
                </a:solidFill>
                <a:latin typeface="Aharoni" panose="02010803020104030203" pitchFamily="2" charset="-79"/>
                <a:cs typeface="Aharoni" panose="02010803020104030203" pitchFamily="2" charset="-79"/>
              </a:rPr>
              <a:t>WISH </a:t>
            </a:r>
            <a:endParaRPr lang="en-GB" sz="2400" dirty="0">
              <a:solidFill>
                <a:srgbClr val="F9D5E9">
                  <a:lumMod val="75000"/>
                </a:srgbClr>
              </a:solidFill>
              <a:latin typeface="Aharoni" panose="02010803020104030203" pitchFamily="2" charset="-79"/>
              <a:cs typeface="Aharoni" panose="02010803020104030203" pitchFamily="2" charset="-79"/>
            </a:endParaRPr>
          </a:p>
        </p:txBody>
      </p:sp>
      <p:sp>
        <p:nvSpPr>
          <p:cNvPr id="26" name="TextBox 25"/>
          <p:cNvSpPr txBox="1"/>
          <p:nvPr/>
        </p:nvSpPr>
        <p:spPr>
          <a:xfrm>
            <a:off x="6908832" y="5737091"/>
            <a:ext cx="3706794" cy="923330"/>
          </a:xfrm>
          <a:prstGeom prst="rect">
            <a:avLst/>
          </a:prstGeom>
          <a:noFill/>
        </p:spPr>
        <p:txBody>
          <a:bodyPr wrap="square" rtlCol="0">
            <a:spAutoFit/>
          </a:bodyPr>
          <a:lstStyle/>
          <a:p>
            <a:r>
              <a:rPr lang="en-GB" b="1" dirty="0" smtClean="0">
                <a:solidFill>
                  <a:srgbClr val="D54773">
                    <a:lumMod val="75000"/>
                  </a:srgbClr>
                </a:solidFill>
              </a:rPr>
              <a:t>Rachel is an Independent Mental Health Advocate (IMHA) for the women on Spencer Ward. </a:t>
            </a:r>
            <a:endParaRPr lang="en-GB" b="1" dirty="0">
              <a:solidFill>
                <a:srgbClr val="D54773">
                  <a:lumMod val="75000"/>
                </a:srgbClr>
              </a:solidFill>
            </a:endParaRPr>
          </a:p>
        </p:txBody>
      </p:sp>
      <p:sp>
        <p:nvSpPr>
          <p:cNvPr id="2" name="TextBox 1"/>
          <p:cNvSpPr txBox="1"/>
          <p:nvPr/>
        </p:nvSpPr>
        <p:spPr>
          <a:xfrm>
            <a:off x="11497238" y="470647"/>
            <a:ext cx="215153" cy="369332"/>
          </a:xfrm>
          <a:prstGeom prst="rect">
            <a:avLst/>
          </a:prstGeom>
          <a:solidFill>
            <a:schemeClr val="bg1"/>
          </a:solidFill>
        </p:spPr>
        <p:txBody>
          <a:bodyPr wrap="square" rtlCol="0">
            <a:spAutoFit/>
          </a:bodyPr>
          <a:lstStyle/>
          <a:p>
            <a:endParaRPr lang="en-GB" dirty="0">
              <a:solidFill>
                <a:prstClr val="black"/>
              </a:solidFill>
            </a:endParaRPr>
          </a:p>
        </p:txBody>
      </p:sp>
    </p:spTree>
    <p:extLst>
      <p:ext uri="{BB962C8B-B14F-4D97-AF65-F5344CB8AC3E}">
        <p14:creationId xmlns:p14="http://schemas.microsoft.com/office/powerpoint/2010/main" val="25690699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193029" y="1345974"/>
            <a:ext cx="5664629" cy="4752528"/>
          </a:xfrm>
          <a:prstGeom prst="rect">
            <a:avLst/>
          </a:prstGeom>
        </p:spPr>
      </p:pic>
      <p:sp>
        <p:nvSpPr>
          <p:cNvPr id="11" name="TextBox 10"/>
          <p:cNvSpPr txBox="1"/>
          <p:nvPr/>
        </p:nvSpPr>
        <p:spPr>
          <a:xfrm>
            <a:off x="271720" y="3029569"/>
            <a:ext cx="2880320" cy="3693319"/>
          </a:xfrm>
          <a:prstGeom prst="rect">
            <a:avLst/>
          </a:prstGeom>
          <a:noFill/>
        </p:spPr>
        <p:txBody>
          <a:bodyPr wrap="square" rtlCol="0">
            <a:spAutoFit/>
          </a:bodyPr>
          <a:lstStyle/>
          <a:p>
            <a:endParaRPr lang="en-GB" b="1" dirty="0" smtClean="0">
              <a:solidFill>
                <a:prstClr val="black"/>
              </a:solidFill>
            </a:endParaRPr>
          </a:p>
          <a:p>
            <a:r>
              <a:rPr lang="en-GB" b="1" dirty="0" smtClean="0">
                <a:solidFill>
                  <a:prstClr val="black"/>
                </a:solidFill>
              </a:rPr>
              <a:t>I am supported to present my views</a:t>
            </a:r>
          </a:p>
          <a:p>
            <a:endParaRPr lang="en-GB" b="1" dirty="0" smtClean="0">
              <a:solidFill>
                <a:prstClr val="black"/>
              </a:solidFill>
            </a:endParaRPr>
          </a:p>
          <a:p>
            <a:endParaRPr lang="en-GB" b="1" dirty="0">
              <a:solidFill>
                <a:prstClr val="black"/>
              </a:solidFill>
            </a:endParaRPr>
          </a:p>
          <a:p>
            <a:r>
              <a:rPr lang="en-GB" b="1" dirty="0" smtClean="0">
                <a:solidFill>
                  <a:prstClr val="black"/>
                </a:solidFill>
              </a:rPr>
              <a:t>I know the running order of the MDT meeting in advance</a:t>
            </a:r>
          </a:p>
          <a:p>
            <a:endParaRPr lang="en-GB" b="1" dirty="0">
              <a:solidFill>
                <a:prstClr val="black"/>
              </a:solidFill>
            </a:endParaRPr>
          </a:p>
          <a:p>
            <a:r>
              <a:rPr lang="en-GB" b="1" dirty="0" smtClean="0">
                <a:solidFill>
                  <a:prstClr val="black"/>
                </a:solidFill>
              </a:rPr>
              <a:t>I can do activities while waiting.</a:t>
            </a:r>
          </a:p>
          <a:p>
            <a:endParaRPr lang="en-GB" dirty="0">
              <a:solidFill>
                <a:prstClr val="black"/>
              </a:solidFill>
            </a:endParaRPr>
          </a:p>
          <a:p>
            <a:endParaRPr lang="en-GB" dirty="0">
              <a:solidFill>
                <a:prstClr val="black"/>
              </a:solidFill>
            </a:endParaRPr>
          </a:p>
        </p:txBody>
      </p:sp>
      <p:sp>
        <p:nvSpPr>
          <p:cNvPr id="12" name="TextBox 11"/>
          <p:cNvSpPr txBox="1"/>
          <p:nvPr/>
        </p:nvSpPr>
        <p:spPr>
          <a:xfrm>
            <a:off x="8976320" y="1129674"/>
            <a:ext cx="2880320" cy="5432256"/>
          </a:xfrm>
          <a:prstGeom prst="rect">
            <a:avLst/>
          </a:prstGeom>
          <a:noFill/>
        </p:spPr>
        <p:txBody>
          <a:bodyPr wrap="square" rtlCol="0">
            <a:spAutoFit/>
          </a:bodyPr>
          <a:lstStyle/>
          <a:p>
            <a:r>
              <a:rPr lang="en-GB" b="1" dirty="0">
                <a:solidFill>
                  <a:prstClr val="black"/>
                </a:solidFill>
              </a:rPr>
              <a:t>Someone from my </a:t>
            </a:r>
          </a:p>
          <a:p>
            <a:r>
              <a:rPr lang="en-GB" b="1" dirty="0">
                <a:solidFill>
                  <a:prstClr val="black"/>
                </a:solidFill>
              </a:rPr>
              <a:t>team will attend </a:t>
            </a:r>
            <a:r>
              <a:rPr lang="en-GB" b="1" dirty="0" smtClean="0">
                <a:solidFill>
                  <a:prstClr val="black"/>
                </a:solidFill>
              </a:rPr>
              <a:t>the meeting</a:t>
            </a:r>
          </a:p>
          <a:p>
            <a:endParaRPr lang="en-GB" b="1" dirty="0">
              <a:solidFill>
                <a:prstClr val="black"/>
              </a:solidFill>
            </a:endParaRPr>
          </a:p>
          <a:p>
            <a:r>
              <a:rPr lang="en-GB" b="1" dirty="0">
                <a:solidFill>
                  <a:prstClr val="black"/>
                </a:solidFill>
              </a:rPr>
              <a:t>People will talk to me </a:t>
            </a:r>
            <a:r>
              <a:rPr lang="en-GB" b="1" dirty="0" smtClean="0">
                <a:solidFill>
                  <a:prstClr val="black"/>
                </a:solidFill>
              </a:rPr>
              <a:t>in </a:t>
            </a:r>
            <a:r>
              <a:rPr lang="en-GB" b="1" dirty="0">
                <a:solidFill>
                  <a:prstClr val="black"/>
                </a:solidFill>
              </a:rPr>
              <a:t>a way I can </a:t>
            </a:r>
            <a:endParaRPr lang="en-GB" dirty="0">
              <a:solidFill>
                <a:prstClr val="black"/>
              </a:solidFill>
            </a:endParaRPr>
          </a:p>
          <a:p>
            <a:r>
              <a:rPr lang="en-GB" b="1" dirty="0" smtClean="0">
                <a:solidFill>
                  <a:prstClr val="black"/>
                </a:solidFill>
              </a:rPr>
              <a:t>understand</a:t>
            </a:r>
          </a:p>
          <a:p>
            <a:endParaRPr lang="en-GB" b="1" dirty="0" smtClean="0">
              <a:solidFill>
                <a:prstClr val="black"/>
              </a:solidFill>
            </a:endParaRPr>
          </a:p>
          <a:p>
            <a:endParaRPr lang="en-GB" sz="1200" b="1" dirty="0">
              <a:solidFill>
                <a:prstClr val="black"/>
              </a:solidFill>
            </a:endParaRPr>
          </a:p>
          <a:p>
            <a:r>
              <a:rPr lang="en-GB" b="1" dirty="0">
                <a:solidFill>
                  <a:prstClr val="black"/>
                </a:solidFill>
              </a:rPr>
              <a:t>My carers can be</a:t>
            </a:r>
            <a:endParaRPr lang="en-GB" dirty="0">
              <a:solidFill>
                <a:prstClr val="black"/>
              </a:solidFill>
            </a:endParaRPr>
          </a:p>
          <a:p>
            <a:r>
              <a:rPr lang="en-GB" b="1" dirty="0" smtClean="0">
                <a:solidFill>
                  <a:prstClr val="black"/>
                </a:solidFill>
              </a:rPr>
              <a:t>invited</a:t>
            </a:r>
          </a:p>
          <a:p>
            <a:endParaRPr lang="en-GB" b="1" dirty="0" smtClean="0">
              <a:solidFill>
                <a:prstClr val="black"/>
              </a:solidFill>
            </a:endParaRPr>
          </a:p>
          <a:p>
            <a:r>
              <a:rPr lang="en-GB" b="1" dirty="0">
                <a:solidFill>
                  <a:prstClr val="black"/>
                </a:solidFill>
              </a:rPr>
              <a:t>I can attend the </a:t>
            </a:r>
            <a:endParaRPr lang="en-GB" dirty="0">
              <a:solidFill>
                <a:prstClr val="black"/>
              </a:solidFill>
            </a:endParaRPr>
          </a:p>
          <a:p>
            <a:r>
              <a:rPr lang="en-GB" b="1" dirty="0">
                <a:solidFill>
                  <a:prstClr val="black"/>
                </a:solidFill>
              </a:rPr>
              <a:t>Whole meeting </a:t>
            </a:r>
            <a:endParaRPr lang="en-GB" dirty="0">
              <a:solidFill>
                <a:prstClr val="black"/>
              </a:solidFill>
            </a:endParaRPr>
          </a:p>
          <a:p>
            <a:r>
              <a:rPr lang="en-GB" b="1" dirty="0">
                <a:solidFill>
                  <a:prstClr val="black"/>
                </a:solidFill>
              </a:rPr>
              <a:t>if I want </a:t>
            </a:r>
            <a:r>
              <a:rPr lang="en-GB" b="1" dirty="0" smtClean="0">
                <a:solidFill>
                  <a:prstClr val="black"/>
                </a:solidFill>
              </a:rPr>
              <a:t>to</a:t>
            </a:r>
          </a:p>
          <a:p>
            <a:endParaRPr lang="en-GB" sz="1100" b="1" dirty="0">
              <a:solidFill>
                <a:prstClr val="black"/>
              </a:solidFill>
            </a:endParaRPr>
          </a:p>
          <a:p>
            <a:r>
              <a:rPr lang="en-GB" b="1" dirty="0">
                <a:solidFill>
                  <a:prstClr val="black"/>
                </a:solidFill>
              </a:rPr>
              <a:t>Someone will take notes which I can keep and talk through afterwards</a:t>
            </a:r>
            <a:endParaRPr lang="en-GB" dirty="0">
              <a:solidFill>
                <a:prstClr val="black"/>
              </a:solidFill>
            </a:endParaRPr>
          </a:p>
          <a:p>
            <a:endParaRPr lang="en-GB" dirty="0">
              <a:solidFill>
                <a:prstClr val="black"/>
              </a:solidFill>
            </a:endParaRPr>
          </a:p>
        </p:txBody>
      </p:sp>
      <p:sp>
        <p:nvSpPr>
          <p:cNvPr id="13" name="TextBox 12"/>
          <p:cNvSpPr txBox="1"/>
          <p:nvPr/>
        </p:nvSpPr>
        <p:spPr>
          <a:xfrm>
            <a:off x="4559830" y="928668"/>
            <a:ext cx="2976330" cy="369332"/>
          </a:xfrm>
          <a:prstGeom prst="rect">
            <a:avLst/>
          </a:prstGeom>
          <a:noFill/>
        </p:spPr>
        <p:txBody>
          <a:bodyPr wrap="square" rtlCol="0">
            <a:spAutoFit/>
          </a:bodyPr>
          <a:lstStyle/>
          <a:p>
            <a:r>
              <a:rPr lang="en-GB" b="1" dirty="0">
                <a:solidFill>
                  <a:prstClr val="black"/>
                </a:solidFill>
              </a:rPr>
              <a:t>There is an MDT plan</a:t>
            </a:r>
            <a:endParaRPr lang="en-GB" dirty="0">
              <a:solidFill>
                <a:prstClr val="black"/>
              </a:solidFill>
            </a:endParaRPr>
          </a:p>
        </p:txBody>
      </p:sp>
      <p:sp>
        <p:nvSpPr>
          <p:cNvPr id="14" name="TextBox 13"/>
          <p:cNvSpPr txBox="1"/>
          <p:nvPr/>
        </p:nvSpPr>
        <p:spPr>
          <a:xfrm>
            <a:off x="3503713" y="6084168"/>
            <a:ext cx="5234912" cy="369332"/>
          </a:xfrm>
          <a:prstGeom prst="rect">
            <a:avLst/>
          </a:prstGeom>
          <a:noFill/>
        </p:spPr>
        <p:txBody>
          <a:bodyPr wrap="square" rtlCol="0">
            <a:spAutoFit/>
          </a:bodyPr>
          <a:lstStyle/>
          <a:p>
            <a:pPr algn="ctr"/>
            <a:r>
              <a:rPr lang="en-GB" b="1" dirty="0">
                <a:solidFill>
                  <a:prstClr val="black"/>
                </a:solidFill>
              </a:rPr>
              <a:t>There is an </a:t>
            </a:r>
            <a:r>
              <a:rPr lang="en-GB" b="1" dirty="0" smtClean="0">
                <a:solidFill>
                  <a:prstClr val="black"/>
                </a:solidFill>
              </a:rPr>
              <a:t>Action Plan</a:t>
            </a:r>
            <a:endParaRPr lang="en-GB" dirty="0">
              <a:solidFill>
                <a:prstClr val="black"/>
              </a:solidFill>
            </a:endParaRPr>
          </a:p>
        </p:txBody>
      </p:sp>
      <p:sp>
        <p:nvSpPr>
          <p:cNvPr id="15" name="Title 14"/>
          <p:cNvSpPr>
            <a:spLocks noGrp="1"/>
          </p:cNvSpPr>
          <p:nvPr>
            <p:ph type="ctrTitle"/>
          </p:nvPr>
        </p:nvSpPr>
        <p:spPr>
          <a:xfrm>
            <a:off x="1368963" y="194033"/>
            <a:ext cx="9358064" cy="735013"/>
          </a:xfrm>
        </p:spPr>
        <p:txBody>
          <a:bodyPr>
            <a:normAutofit fontScale="90000"/>
          </a:bodyPr>
          <a:lstStyle/>
          <a:p>
            <a:r>
              <a:rPr lang="en-GB" b="1" dirty="0" smtClean="0">
                <a:solidFill>
                  <a:srgbClr val="FF0000"/>
                </a:solidFill>
              </a:rPr>
              <a:t>MDT WORKING</a:t>
            </a:r>
            <a:endParaRPr lang="en-GB" b="1" dirty="0">
              <a:solidFill>
                <a:srgbClr val="FF0000"/>
              </a:solidFill>
            </a:endParaRPr>
          </a:p>
        </p:txBody>
      </p:sp>
      <p:sp>
        <p:nvSpPr>
          <p:cNvPr id="2" name="Oval 1"/>
          <p:cNvSpPr/>
          <p:nvPr/>
        </p:nvSpPr>
        <p:spPr>
          <a:xfrm>
            <a:off x="5423937" y="1345974"/>
            <a:ext cx="1152128" cy="8588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5630918" y="1452741"/>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Oval 2"/>
          <p:cNvSpPr/>
          <p:nvPr/>
        </p:nvSpPr>
        <p:spPr>
          <a:xfrm>
            <a:off x="4555905" y="1978249"/>
            <a:ext cx="1074848" cy="644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4806895" y="1901776"/>
            <a:ext cx="672075" cy="52513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4656961" y="2579670"/>
            <a:ext cx="1092636" cy="7776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4806895" y="2622170"/>
            <a:ext cx="672075" cy="5251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Oval 5"/>
          <p:cNvSpPr/>
          <p:nvPr/>
        </p:nvSpPr>
        <p:spPr>
          <a:xfrm>
            <a:off x="4657129" y="3295148"/>
            <a:ext cx="973789" cy="6271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4801077" y="3296622"/>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4657130" y="3932508"/>
            <a:ext cx="973789" cy="6486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4801077" y="4009798"/>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4628756" y="4589428"/>
            <a:ext cx="948688" cy="6852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4801077" y="4618534"/>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6214378" y="1814401"/>
            <a:ext cx="1137341" cy="8768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Oval 20"/>
          <p:cNvSpPr/>
          <p:nvPr/>
        </p:nvSpPr>
        <p:spPr>
          <a:xfrm>
            <a:off x="6487621" y="1949129"/>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Oval 21"/>
          <p:cNvSpPr/>
          <p:nvPr/>
        </p:nvSpPr>
        <p:spPr>
          <a:xfrm>
            <a:off x="6421172" y="2627238"/>
            <a:ext cx="880642" cy="6042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Oval 22"/>
          <p:cNvSpPr/>
          <p:nvPr/>
        </p:nvSpPr>
        <p:spPr>
          <a:xfrm rot="20282664">
            <a:off x="6487621" y="2601664"/>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Oval 23"/>
          <p:cNvSpPr/>
          <p:nvPr/>
        </p:nvSpPr>
        <p:spPr>
          <a:xfrm>
            <a:off x="6214387" y="3236421"/>
            <a:ext cx="1022535" cy="645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Oval 24"/>
          <p:cNvSpPr/>
          <p:nvPr/>
        </p:nvSpPr>
        <p:spPr>
          <a:xfrm>
            <a:off x="6487621" y="3346763"/>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Oval 25"/>
          <p:cNvSpPr/>
          <p:nvPr/>
        </p:nvSpPr>
        <p:spPr>
          <a:xfrm>
            <a:off x="6333046" y="3911153"/>
            <a:ext cx="1018494" cy="6237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Oval 26"/>
          <p:cNvSpPr/>
          <p:nvPr/>
        </p:nvSpPr>
        <p:spPr>
          <a:xfrm>
            <a:off x="6487621" y="3938424"/>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Oval 27"/>
          <p:cNvSpPr/>
          <p:nvPr/>
        </p:nvSpPr>
        <p:spPr>
          <a:xfrm>
            <a:off x="6198945" y="4533238"/>
            <a:ext cx="1167851" cy="6852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Oval 28"/>
          <p:cNvSpPr/>
          <p:nvPr/>
        </p:nvSpPr>
        <p:spPr>
          <a:xfrm>
            <a:off x="6448312" y="4623703"/>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Oval 29"/>
          <p:cNvSpPr/>
          <p:nvPr/>
        </p:nvSpPr>
        <p:spPr>
          <a:xfrm>
            <a:off x="5577447" y="5218464"/>
            <a:ext cx="998609" cy="8657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Oval 30"/>
          <p:cNvSpPr/>
          <p:nvPr/>
        </p:nvSpPr>
        <p:spPr>
          <a:xfrm>
            <a:off x="5630918" y="5404297"/>
            <a:ext cx="672075" cy="52513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TextBox 31"/>
          <p:cNvSpPr txBox="1"/>
          <p:nvPr/>
        </p:nvSpPr>
        <p:spPr>
          <a:xfrm>
            <a:off x="248743" y="1303176"/>
            <a:ext cx="2692242" cy="646331"/>
          </a:xfrm>
          <a:prstGeom prst="rect">
            <a:avLst/>
          </a:prstGeom>
          <a:noFill/>
        </p:spPr>
        <p:txBody>
          <a:bodyPr wrap="square" rtlCol="0">
            <a:spAutoFit/>
          </a:bodyPr>
          <a:lstStyle/>
          <a:p>
            <a:r>
              <a:rPr lang="en-GB" b="1" dirty="0">
                <a:solidFill>
                  <a:prstClr val="black"/>
                </a:solidFill>
              </a:rPr>
              <a:t>I can have an advocate present</a:t>
            </a:r>
          </a:p>
        </p:txBody>
      </p:sp>
      <p:sp>
        <p:nvSpPr>
          <p:cNvPr id="33" name="TextBox 32"/>
          <p:cNvSpPr txBox="1"/>
          <p:nvPr/>
        </p:nvSpPr>
        <p:spPr>
          <a:xfrm>
            <a:off x="248742" y="2203688"/>
            <a:ext cx="2880320" cy="646331"/>
          </a:xfrm>
          <a:prstGeom prst="rect">
            <a:avLst/>
          </a:prstGeom>
          <a:noFill/>
        </p:spPr>
        <p:txBody>
          <a:bodyPr wrap="square" rtlCol="0">
            <a:spAutoFit/>
          </a:bodyPr>
          <a:lstStyle/>
          <a:p>
            <a:r>
              <a:rPr lang="en-GB" b="1" dirty="0">
                <a:solidFill>
                  <a:prstClr val="black"/>
                </a:solidFill>
              </a:rPr>
              <a:t>I can see my reports before the meeting</a:t>
            </a:r>
          </a:p>
        </p:txBody>
      </p:sp>
      <p:sp>
        <p:nvSpPr>
          <p:cNvPr id="34" name="TextBox 33"/>
          <p:cNvSpPr txBox="1"/>
          <p:nvPr/>
        </p:nvSpPr>
        <p:spPr>
          <a:xfrm>
            <a:off x="248743" y="1346352"/>
            <a:ext cx="2692242" cy="646331"/>
          </a:xfrm>
          <a:prstGeom prst="rect">
            <a:avLst/>
          </a:prstGeom>
          <a:solidFill>
            <a:schemeClr val="bg1"/>
          </a:solidFill>
          <a:ln>
            <a:noFill/>
          </a:ln>
        </p:spPr>
        <p:txBody>
          <a:bodyPr wrap="square" rtlCol="0">
            <a:spAutoFit/>
          </a:bodyPr>
          <a:lstStyle/>
          <a:p>
            <a:endParaRPr lang="en-GB" dirty="0" smtClean="0">
              <a:solidFill>
                <a:prstClr val="black"/>
              </a:solidFill>
            </a:endParaRPr>
          </a:p>
          <a:p>
            <a:endParaRPr lang="en-GB" dirty="0">
              <a:solidFill>
                <a:prstClr val="black"/>
              </a:solidFill>
            </a:endParaRPr>
          </a:p>
        </p:txBody>
      </p:sp>
      <p:sp>
        <p:nvSpPr>
          <p:cNvPr id="35" name="TextBox 34"/>
          <p:cNvSpPr txBox="1"/>
          <p:nvPr/>
        </p:nvSpPr>
        <p:spPr>
          <a:xfrm>
            <a:off x="342781" y="1373535"/>
            <a:ext cx="2692242" cy="646331"/>
          </a:xfrm>
          <a:prstGeom prst="rect">
            <a:avLst/>
          </a:prstGeom>
          <a:solidFill>
            <a:schemeClr val="bg1"/>
          </a:solidFill>
          <a:ln>
            <a:noFill/>
          </a:ln>
        </p:spPr>
        <p:txBody>
          <a:bodyPr wrap="square" rtlCol="0">
            <a:spAutoFit/>
          </a:bodyPr>
          <a:lstStyle/>
          <a:p>
            <a:r>
              <a:rPr lang="en-GB" b="1" dirty="0" smtClean="0">
                <a:solidFill>
                  <a:prstClr val="black"/>
                </a:solidFill>
              </a:rPr>
              <a:t>The advocate is not always available</a:t>
            </a:r>
          </a:p>
        </p:txBody>
      </p:sp>
      <p:sp>
        <p:nvSpPr>
          <p:cNvPr id="36" name="TextBox 35"/>
          <p:cNvSpPr txBox="1"/>
          <p:nvPr/>
        </p:nvSpPr>
        <p:spPr>
          <a:xfrm>
            <a:off x="248766" y="2135732"/>
            <a:ext cx="2903298" cy="646331"/>
          </a:xfrm>
          <a:prstGeom prst="rect">
            <a:avLst/>
          </a:prstGeom>
          <a:solidFill>
            <a:schemeClr val="bg1"/>
          </a:solidFill>
        </p:spPr>
        <p:txBody>
          <a:bodyPr wrap="square" rtlCol="0">
            <a:spAutoFit/>
          </a:bodyPr>
          <a:lstStyle/>
          <a:p>
            <a:endParaRPr lang="en-GB" dirty="0" smtClean="0">
              <a:solidFill>
                <a:prstClr val="black"/>
              </a:solidFill>
            </a:endParaRPr>
          </a:p>
          <a:p>
            <a:endParaRPr lang="en-GB" dirty="0">
              <a:solidFill>
                <a:prstClr val="black"/>
              </a:solidFill>
            </a:endParaRPr>
          </a:p>
        </p:txBody>
      </p:sp>
      <p:sp>
        <p:nvSpPr>
          <p:cNvPr id="37" name="TextBox 36"/>
          <p:cNvSpPr txBox="1"/>
          <p:nvPr/>
        </p:nvSpPr>
        <p:spPr>
          <a:xfrm>
            <a:off x="312524" y="2427492"/>
            <a:ext cx="2880320" cy="369332"/>
          </a:xfrm>
          <a:prstGeom prst="rect">
            <a:avLst/>
          </a:prstGeom>
          <a:noFill/>
        </p:spPr>
        <p:txBody>
          <a:bodyPr wrap="square" rtlCol="0">
            <a:spAutoFit/>
          </a:bodyPr>
          <a:lstStyle/>
          <a:p>
            <a:r>
              <a:rPr lang="en-GB" b="1" dirty="0" smtClean="0">
                <a:solidFill>
                  <a:prstClr val="black"/>
                </a:solidFill>
              </a:rPr>
              <a:t>There are no reports</a:t>
            </a:r>
            <a:endParaRPr lang="en-GB" b="1" dirty="0">
              <a:solidFill>
                <a:prstClr val="black"/>
              </a:solidFill>
            </a:endParaRPr>
          </a:p>
        </p:txBody>
      </p:sp>
    </p:spTree>
    <p:extLst>
      <p:ext uri="{BB962C8B-B14F-4D97-AF65-F5344CB8AC3E}">
        <p14:creationId xmlns:p14="http://schemas.microsoft.com/office/powerpoint/2010/main" val="26273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down)">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down)">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down)">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down)">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down)">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down)">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down)">
                                      <p:cBhvr>
                                        <p:cTn id="105" dur="500"/>
                                        <p:tgtEl>
                                          <p:spTgt spid="2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ipe(down)">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down)">
                                      <p:cBhvr>
                                        <p:cTn id="115" dur="500"/>
                                        <p:tgtEl>
                                          <p:spTgt spid="2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down)">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wipe(down)">
                                      <p:cBhvr>
                                        <p:cTn id="125" dur="500"/>
                                        <p:tgtEl>
                                          <p:spTgt spid="29"/>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wipe(down)">
                                      <p:cBhvr>
                                        <p:cTn id="130" dur="500"/>
                                        <p:tgtEl>
                                          <p:spTgt spid="30"/>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wipe(down)">
                                      <p:cBhvr>
                                        <p:cTn id="135" dur="500"/>
                                        <p:tgtEl>
                                          <p:spTgt spid="31"/>
                                        </p:tgtEl>
                                      </p:cBhvr>
                                    </p:animEffect>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4"/>
                                        </p:tgtEl>
                                        <p:attrNameLst>
                                          <p:attrName>style.visibility</p:attrName>
                                        </p:attrNameLst>
                                      </p:cBhvr>
                                      <p:to>
                                        <p:strVal val="visible"/>
                                      </p:to>
                                    </p:set>
                                    <p:animEffect transition="in" filter="fade">
                                      <p:cBhvr>
                                        <p:cTn id="140" dur="1000"/>
                                        <p:tgtEl>
                                          <p:spTgt spid="34"/>
                                        </p:tgtEl>
                                      </p:cBhvr>
                                    </p:animEffect>
                                    <p:anim calcmode="lin" valueType="num">
                                      <p:cBhvr>
                                        <p:cTn id="141" dur="1000" fill="hold"/>
                                        <p:tgtEl>
                                          <p:spTgt spid="34"/>
                                        </p:tgtEl>
                                        <p:attrNameLst>
                                          <p:attrName>ppt_x</p:attrName>
                                        </p:attrNameLst>
                                      </p:cBhvr>
                                      <p:tavLst>
                                        <p:tav tm="0">
                                          <p:val>
                                            <p:strVal val="#ppt_x"/>
                                          </p:val>
                                        </p:tav>
                                        <p:tav tm="100000">
                                          <p:val>
                                            <p:strVal val="#ppt_x"/>
                                          </p:val>
                                        </p:tav>
                                      </p:tavLst>
                                    </p:anim>
                                    <p:anim calcmode="lin" valueType="num">
                                      <p:cBhvr>
                                        <p:cTn id="1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animBg="1"/>
      <p:bldP spid="16" grpId="0" animBg="1"/>
      <p:bldP spid="5" grpId="0" animBg="1"/>
      <p:bldP spid="17" grpId="0" animBg="1"/>
      <p:bldP spid="6" grpId="0" animBg="1"/>
      <p:bldP spid="18" grpId="0" animBg="1"/>
      <p:bldP spid="7" grpId="0" animBg="1"/>
      <p:bldP spid="19" grpId="0" animBg="1"/>
      <p:bldP spid="8" grpId="0" animBg="1"/>
      <p:bldP spid="20" grpId="0" animBg="1"/>
      <p:bldP spid="1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4" grpId="0" animBg="1"/>
      <p:bldP spid="35" grpId="0" animBg="1"/>
      <p:bldP spid="36" grpId="0" animBg="1"/>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2EC13E61-055B-4ACC-8DE6-187B3CC036F7}"/>
              </a:ext>
            </a:extLst>
          </p:cNvPr>
          <p:cNvGrpSpPr/>
          <p:nvPr/>
        </p:nvGrpSpPr>
        <p:grpSpPr>
          <a:xfrm>
            <a:off x="695400" y="637296"/>
            <a:ext cx="10819650" cy="743027"/>
            <a:chOff x="257652" y="679800"/>
            <a:chExt cx="10819651" cy="743027"/>
          </a:xfrm>
          <a:effectLst>
            <a:outerShdw blurRad="50800" dist="38100" dir="8100000" algn="tr" rotWithShape="0">
              <a:prstClr val="black">
                <a:alpha val="40000"/>
              </a:prstClr>
            </a:outerShdw>
          </a:effectLst>
        </p:grpSpPr>
        <p:sp>
          <p:nvSpPr>
            <p:cNvPr id="6" name="Rectangle 5"/>
            <p:cNvSpPr/>
            <p:nvPr/>
          </p:nvSpPr>
          <p:spPr>
            <a:xfrm>
              <a:off x="257652" y="679800"/>
              <a:ext cx="10819651" cy="7430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3" name="TextBox 22"/>
            <p:cNvSpPr txBox="1"/>
            <p:nvPr/>
          </p:nvSpPr>
          <p:spPr>
            <a:xfrm>
              <a:off x="357051" y="730427"/>
              <a:ext cx="10554790" cy="646331"/>
            </a:xfrm>
            <a:prstGeom prst="rect">
              <a:avLst/>
            </a:prstGeom>
            <a:noFill/>
          </p:spPr>
          <p:txBody>
            <a:bodyPr wrap="square" rtlCol="0" anchor="ctr">
              <a:spAutoFit/>
            </a:bodyPr>
            <a:lstStyle/>
            <a:p>
              <a:pPr algn="ctr"/>
              <a:r>
                <a:rPr lang="en-GB" dirty="0">
                  <a:solidFill>
                    <a:prstClr val="black"/>
                  </a:solidFill>
                  <a:latin typeface="Gill Sans Nova" panose="020B0602020104020203" pitchFamily="34" charset="0"/>
                </a:rPr>
                <a:t>The service has a strategy for carer engagement developed through use of the ‘carer support and involvement in secure mental health services toolkit’</a:t>
              </a:r>
            </a:p>
          </p:txBody>
        </p:sp>
      </p:grpSp>
      <p:grpSp>
        <p:nvGrpSpPr>
          <p:cNvPr id="4" name="Group 3">
            <a:extLst>
              <a:ext uri="{FF2B5EF4-FFF2-40B4-BE49-F238E27FC236}">
                <a16:creationId xmlns="" xmlns:a16="http://schemas.microsoft.com/office/drawing/2014/main" id="{6423BBEC-E46A-40F1-B40E-75B8A06410F2}"/>
              </a:ext>
            </a:extLst>
          </p:cNvPr>
          <p:cNvGrpSpPr/>
          <p:nvPr/>
        </p:nvGrpSpPr>
        <p:grpSpPr>
          <a:xfrm>
            <a:off x="700462" y="1404644"/>
            <a:ext cx="10809144" cy="698077"/>
            <a:chOff x="257022" y="1421801"/>
            <a:chExt cx="10809144" cy="698077"/>
          </a:xfrm>
          <a:effectLst>
            <a:outerShdw blurRad="50800" dist="38100" dir="8100000" algn="tr" rotWithShape="0">
              <a:prstClr val="black">
                <a:alpha val="40000"/>
              </a:prstClr>
            </a:outerShdw>
          </a:effectLst>
        </p:grpSpPr>
        <p:sp>
          <p:nvSpPr>
            <p:cNvPr id="14" name="Rectangle 13"/>
            <p:cNvSpPr/>
            <p:nvPr/>
          </p:nvSpPr>
          <p:spPr>
            <a:xfrm>
              <a:off x="257022" y="1460215"/>
              <a:ext cx="10809144" cy="6596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357051" y="1421801"/>
              <a:ext cx="10624458" cy="646331"/>
            </a:xfrm>
            <a:prstGeom prst="rect">
              <a:avLst/>
            </a:prstGeom>
            <a:noFill/>
          </p:spPr>
          <p:txBody>
            <a:bodyPr wrap="square" rtlCol="0" anchor="ctr">
              <a:spAutoFit/>
            </a:bodyPr>
            <a:lstStyle/>
            <a:p>
              <a:pPr algn="ctr"/>
              <a:r>
                <a:rPr lang="en-GB" dirty="0">
                  <a:solidFill>
                    <a:prstClr val="black"/>
                  </a:solidFill>
                  <a:latin typeface="Gill Sans Nova" panose="020B0602020104020203" pitchFamily="34" charset="0"/>
                </a:rPr>
                <a:t>Carers know how to contact their relative and the hospital, and a named point of contact is provided for this.</a:t>
              </a:r>
            </a:p>
          </p:txBody>
        </p:sp>
      </p:grpSp>
      <p:grpSp>
        <p:nvGrpSpPr>
          <p:cNvPr id="9" name="Group 8">
            <a:extLst>
              <a:ext uri="{FF2B5EF4-FFF2-40B4-BE49-F238E27FC236}">
                <a16:creationId xmlns="" xmlns:a16="http://schemas.microsoft.com/office/drawing/2014/main" id="{1AA8D6EE-E9C6-4DFE-BC20-447FFC92A43A}"/>
              </a:ext>
            </a:extLst>
          </p:cNvPr>
          <p:cNvGrpSpPr/>
          <p:nvPr/>
        </p:nvGrpSpPr>
        <p:grpSpPr>
          <a:xfrm>
            <a:off x="700624" y="2165769"/>
            <a:ext cx="10799807" cy="695065"/>
            <a:chOff x="266361" y="2165209"/>
            <a:chExt cx="10799805" cy="695065"/>
          </a:xfrm>
          <a:effectLst>
            <a:outerShdw blurRad="50800" dist="38100" dir="8100000" algn="tr" rotWithShape="0">
              <a:prstClr val="black">
                <a:alpha val="40000"/>
              </a:prstClr>
            </a:outerShdw>
          </a:effectLst>
        </p:grpSpPr>
        <p:sp>
          <p:nvSpPr>
            <p:cNvPr id="15" name="Rectangle 14"/>
            <p:cNvSpPr/>
            <p:nvPr/>
          </p:nvSpPr>
          <p:spPr>
            <a:xfrm>
              <a:off x="266361" y="2165209"/>
              <a:ext cx="10799805" cy="69506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TextBox 24"/>
            <p:cNvSpPr txBox="1"/>
            <p:nvPr/>
          </p:nvSpPr>
          <p:spPr>
            <a:xfrm>
              <a:off x="357051" y="2331368"/>
              <a:ext cx="10554789" cy="369332"/>
            </a:xfrm>
            <a:prstGeom prst="rect">
              <a:avLst/>
            </a:prstGeom>
            <a:noFill/>
          </p:spPr>
          <p:txBody>
            <a:bodyPr wrap="square" rtlCol="0">
              <a:spAutoFit/>
            </a:bodyPr>
            <a:lstStyle/>
            <a:p>
              <a:pPr algn="ctr"/>
              <a:r>
                <a:rPr lang="en-GB" dirty="0">
                  <a:solidFill>
                    <a:prstClr val="black"/>
                  </a:solidFill>
                  <a:latin typeface="Gill Sans Nova" panose="020B0602020104020203" pitchFamily="34" charset="0"/>
                </a:rPr>
                <a:t>Where possible there is a choice of venue for carers visits.</a:t>
              </a:r>
            </a:p>
          </p:txBody>
        </p:sp>
      </p:grpSp>
      <p:grpSp>
        <p:nvGrpSpPr>
          <p:cNvPr id="10" name="Group 9">
            <a:extLst>
              <a:ext uri="{FF2B5EF4-FFF2-40B4-BE49-F238E27FC236}">
                <a16:creationId xmlns="" xmlns:a16="http://schemas.microsoft.com/office/drawing/2014/main" id="{C4F128C5-BCCF-4641-BA13-2CAED537B313}"/>
              </a:ext>
            </a:extLst>
          </p:cNvPr>
          <p:cNvGrpSpPr/>
          <p:nvPr/>
        </p:nvGrpSpPr>
        <p:grpSpPr>
          <a:xfrm>
            <a:off x="706076" y="2907946"/>
            <a:ext cx="10799805" cy="700843"/>
            <a:chOff x="266361" y="2910935"/>
            <a:chExt cx="10799805" cy="700843"/>
          </a:xfrm>
          <a:effectLst>
            <a:outerShdw blurRad="50800" dist="38100" dir="8100000" algn="tr" rotWithShape="0">
              <a:prstClr val="black">
                <a:alpha val="40000"/>
              </a:prstClr>
            </a:outerShdw>
          </a:effectLst>
        </p:grpSpPr>
        <p:sp>
          <p:nvSpPr>
            <p:cNvPr id="17" name="Rectangle 16"/>
            <p:cNvSpPr/>
            <p:nvPr/>
          </p:nvSpPr>
          <p:spPr>
            <a:xfrm>
              <a:off x="266361" y="2910935"/>
              <a:ext cx="10799805" cy="68921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TextBox 25"/>
            <p:cNvSpPr txBox="1"/>
            <p:nvPr/>
          </p:nvSpPr>
          <p:spPr>
            <a:xfrm>
              <a:off x="357051" y="2965447"/>
              <a:ext cx="9962606" cy="646331"/>
            </a:xfrm>
            <a:prstGeom prst="rect">
              <a:avLst/>
            </a:prstGeom>
            <a:noFill/>
          </p:spPr>
          <p:txBody>
            <a:bodyPr wrap="square" rtlCol="0" anchor="ctr">
              <a:spAutoFit/>
            </a:bodyPr>
            <a:lstStyle/>
            <a:p>
              <a:pPr algn="ctr"/>
              <a:r>
                <a:rPr lang="en-GB" dirty="0">
                  <a:solidFill>
                    <a:prstClr val="black"/>
                  </a:solidFill>
                  <a:latin typeface="Gill Sans Nova" panose="020B0602020104020203" pitchFamily="34" charset="0"/>
                </a:rPr>
                <a:t>When a patient withdraws consent, general information about the hospital and education about mental ill-health and recovery is still available to carers.</a:t>
              </a:r>
            </a:p>
          </p:txBody>
        </p:sp>
      </p:grpSp>
      <p:grpSp>
        <p:nvGrpSpPr>
          <p:cNvPr id="3" name="Group 2">
            <a:extLst>
              <a:ext uri="{FF2B5EF4-FFF2-40B4-BE49-F238E27FC236}">
                <a16:creationId xmlns="" xmlns:a16="http://schemas.microsoft.com/office/drawing/2014/main" id="{B1561EC1-15D6-4754-A1E3-DC5743E99E9D}"/>
              </a:ext>
            </a:extLst>
          </p:cNvPr>
          <p:cNvGrpSpPr/>
          <p:nvPr/>
        </p:nvGrpSpPr>
        <p:grpSpPr>
          <a:xfrm>
            <a:off x="695046" y="3663010"/>
            <a:ext cx="10799807" cy="775905"/>
            <a:chOff x="266361" y="3636126"/>
            <a:chExt cx="10799805" cy="775905"/>
          </a:xfrm>
          <a:effectLst>
            <a:outerShdw blurRad="50800" dist="38100" dir="8100000" algn="tr" rotWithShape="0">
              <a:prstClr val="black">
                <a:alpha val="40000"/>
              </a:prstClr>
            </a:outerShdw>
          </a:effectLst>
        </p:grpSpPr>
        <p:sp>
          <p:nvSpPr>
            <p:cNvPr id="19" name="Rectangle 18"/>
            <p:cNvSpPr/>
            <p:nvPr/>
          </p:nvSpPr>
          <p:spPr>
            <a:xfrm>
              <a:off x="266361" y="3636126"/>
              <a:ext cx="10799805" cy="77590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TextBox 26"/>
            <p:cNvSpPr txBox="1"/>
            <p:nvPr/>
          </p:nvSpPr>
          <p:spPr>
            <a:xfrm>
              <a:off x="548639" y="3730541"/>
              <a:ext cx="10171611" cy="646331"/>
            </a:xfrm>
            <a:prstGeom prst="rect">
              <a:avLst/>
            </a:prstGeom>
            <a:noFill/>
          </p:spPr>
          <p:txBody>
            <a:bodyPr wrap="square" rtlCol="0" anchor="ctr">
              <a:spAutoFit/>
            </a:bodyPr>
            <a:lstStyle/>
            <a:p>
              <a:pPr algn="ctr"/>
              <a:r>
                <a:rPr lang="en-GB" dirty="0">
                  <a:solidFill>
                    <a:prstClr val="black"/>
                  </a:solidFill>
                  <a:latin typeface="Gill Sans Nova" panose="020B0602020104020203" pitchFamily="34" charset="0"/>
                </a:rPr>
                <a:t>There are carers events and signposting available for carer support including how to access a statutory carers assessment.</a:t>
              </a:r>
            </a:p>
          </p:txBody>
        </p:sp>
      </p:grpSp>
      <p:grpSp>
        <p:nvGrpSpPr>
          <p:cNvPr id="2" name="Group 1">
            <a:extLst>
              <a:ext uri="{FF2B5EF4-FFF2-40B4-BE49-F238E27FC236}">
                <a16:creationId xmlns="" xmlns:a16="http://schemas.microsoft.com/office/drawing/2014/main" id="{909962CF-87E0-46C8-8042-18A9CAF79CAE}"/>
              </a:ext>
            </a:extLst>
          </p:cNvPr>
          <p:cNvGrpSpPr/>
          <p:nvPr/>
        </p:nvGrpSpPr>
        <p:grpSpPr>
          <a:xfrm>
            <a:off x="683437" y="4505484"/>
            <a:ext cx="10822296" cy="796439"/>
            <a:chOff x="266361" y="4448005"/>
            <a:chExt cx="10799805" cy="796439"/>
          </a:xfrm>
          <a:effectLst>
            <a:outerShdw blurRad="50800" dist="38100" dir="8100000" algn="tr" rotWithShape="0">
              <a:prstClr val="black">
                <a:alpha val="40000"/>
              </a:prstClr>
            </a:outerShdw>
          </a:effectLst>
        </p:grpSpPr>
        <p:sp>
          <p:nvSpPr>
            <p:cNvPr id="20" name="Rectangle 19"/>
            <p:cNvSpPr/>
            <p:nvPr/>
          </p:nvSpPr>
          <p:spPr>
            <a:xfrm>
              <a:off x="266361" y="4448005"/>
              <a:ext cx="10799805" cy="796439"/>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357051" y="4662499"/>
              <a:ext cx="10458995" cy="369332"/>
            </a:xfrm>
            <a:prstGeom prst="rect">
              <a:avLst/>
            </a:prstGeom>
            <a:noFill/>
          </p:spPr>
          <p:txBody>
            <a:bodyPr wrap="square" rtlCol="0" anchor="ctr">
              <a:spAutoFit/>
            </a:bodyPr>
            <a:lstStyle/>
            <a:p>
              <a:pPr algn="ctr"/>
              <a:r>
                <a:rPr lang="en-GB" dirty="0">
                  <a:solidFill>
                    <a:prstClr val="black"/>
                  </a:solidFill>
                  <a:latin typeface="Gill Sans Nova" panose="020B0602020104020203" pitchFamily="34" charset="0"/>
                </a:rPr>
                <a:t>Carers are personally invited to care planning meetings.</a:t>
              </a:r>
            </a:p>
          </p:txBody>
        </p:sp>
      </p:grpSp>
      <p:grpSp>
        <p:nvGrpSpPr>
          <p:cNvPr id="7" name="Group 6">
            <a:extLst>
              <a:ext uri="{FF2B5EF4-FFF2-40B4-BE49-F238E27FC236}">
                <a16:creationId xmlns="" xmlns:a16="http://schemas.microsoft.com/office/drawing/2014/main" id="{61BB1C38-9BB1-4627-BADD-92D5442E7F94}"/>
              </a:ext>
            </a:extLst>
          </p:cNvPr>
          <p:cNvGrpSpPr/>
          <p:nvPr/>
        </p:nvGrpSpPr>
        <p:grpSpPr>
          <a:xfrm>
            <a:off x="683585" y="5337425"/>
            <a:ext cx="10811253" cy="722811"/>
            <a:chOff x="265731" y="5282298"/>
            <a:chExt cx="10791726" cy="722811"/>
          </a:xfrm>
          <a:effectLst>
            <a:outerShdw blurRad="50800" dist="38100" dir="8100000" algn="tr" rotWithShape="0">
              <a:prstClr val="black">
                <a:alpha val="40000"/>
              </a:prstClr>
            </a:outerShdw>
          </a:effectLst>
        </p:grpSpPr>
        <p:sp>
          <p:nvSpPr>
            <p:cNvPr id="21" name="Rectangle 20"/>
            <p:cNvSpPr/>
            <p:nvPr/>
          </p:nvSpPr>
          <p:spPr>
            <a:xfrm>
              <a:off x="265731" y="5282298"/>
              <a:ext cx="10791726" cy="722811"/>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TextBox 28"/>
            <p:cNvSpPr txBox="1"/>
            <p:nvPr/>
          </p:nvSpPr>
          <p:spPr>
            <a:xfrm>
              <a:off x="391885" y="5329247"/>
              <a:ext cx="10554789" cy="646331"/>
            </a:xfrm>
            <a:prstGeom prst="rect">
              <a:avLst/>
            </a:prstGeom>
            <a:noFill/>
          </p:spPr>
          <p:txBody>
            <a:bodyPr wrap="square" rtlCol="0" anchor="ctr">
              <a:spAutoFit/>
            </a:bodyPr>
            <a:lstStyle/>
            <a:p>
              <a:pPr algn="ctr"/>
              <a:r>
                <a:rPr lang="en-GB" dirty="0">
                  <a:solidFill>
                    <a:prstClr val="black"/>
                  </a:solidFill>
                  <a:latin typeface="Gill Sans Nova" panose="020B0602020104020203" pitchFamily="34" charset="0"/>
                </a:rPr>
                <a:t>There are ways that carers can feedback about their experience and the information is used to improve the service.</a:t>
              </a:r>
            </a:p>
          </p:txBody>
        </p:sp>
      </p:grpSp>
      <p:grpSp>
        <p:nvGrpSpPr>
          <p:cNvPr id="11" name="Group 10">
            <a:extLst>
              <a:ext uri="{FF2B5EF4-FFF2-40B4-BE49-F238E27FC236}">
                <a16:creationId xmlns="" xmlns:a16="http://schemas.microsoft.com/office/drawing/2014/main" id="{54D6663A-AB95-448F-A0B2-954914EBC29D}"/>
              </a:ext>
            </a:extLst>
          </p:cNvPr>
          <p:cNvGrpSpPr/>
          <p:nvPr/>
        </p:nvGrpSpPr>
        <p:grpSpPr>
          <a:xfrm>
            <a:off x="683585" y="6126738"/>
            <a:ext cx="10811253" cy="710899"/>
            <a:chOff x="265731" y="6060381"/>
            <a:chExt cx="10791726" cy="710899"/>
          </a:xfrm>
          <a:effectLst>
            <a:outerShdw blurRad="50800" dist="38100" dir="8100000" algn="tr" rotWithShape="0">
              <a:prstClr val="black">
                <a:alpha val="40000"/>
              </a:prstClr>
            </a:outerShdw>
          </a:effectLst>
        </p:grpSpPr>
        <p:sp>
          <p:nvSpPr>
            <p:cNvPr id="22" name="Rectangle 21"/>
            <p:cNvSpPr/>
            <p:nvPr/>
          </p:nvSpPr>
          <p:spPr>
            <a:xfrm>
              <a:off x="265731" y="6060381"/>
              <a:ext cx="10791726" cy="710899"/>
            </a:xfrm>
            <a:prstGeom prst="rect">
              <a:avLst/>
            </a:prstGeom>
            <a:solidFill>
              <a:srgbClr val="CCB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TextBox 29"/>
            <p:cNvSpPr txBox="1"/>
            <p:nvPr/>
          </p:nvSpPr>
          <p:spPr>
            <a:xfrm>
              <a:off x="426720" y="6092665"/>
              <a:ext cx="10554789" cy="646331"/>
            </a:xfrm>
            <a:prstGeom prst="rect">
              <a:avLst/>
            </a:prstGeom>
            <a:noFill/>
          </p:spPr>
          <p:txBody>
            <a:bodyPr wrap="square" rtlCol="0" anchor="ctr">
              <a:spAutoFit/>
            </a:bodyPr>
            <a:lstStyle/>
            <a:p>
              <a:pPr algn="ctr"/>
              <a:r>
                <a:rPr lang="en-GB" dirty="0">
                  <a:solidFill>
                    <a:prstClr val="black"/>
                  </a:solidFill>
                  <a:latin typeface="Gill Sans Nova" panose="020B0602020104020203" pitchFamily="34" charset="0"/>
                </a:rPr>
                <a:t>Carers can visit the hospital and have an understanding of where and how their relative is cared for.</a:t>
              </a:r>
            </a:p>
          </p:txBody>
        </p:sp>
      </p:grpSp>
      <p:sp>
        <p:nvSpPr>
          <p:cNvPr id="16" name="TextBox 15">
            <a:extLst>
              <a:ext uri="{FF2B5EF4-FFF2-40B4-BE49-F238E27FC236}">
                <a16:creationId xmlns="" xmlns:a16="http://schemas.microsoft.com/office/drawing/2014/main" id="{146D637F-F310-4925-8E2D-A7AB72ABCE37}"/>
              </a:ext>
            </a:extLst>
          </p:cNvPr>
          <p:cNvSpPr txBox="1"/>
          <p:nvPr/>
        </p:nvSpPr>
        <p:spPr>
          <a:xfrm>
            <a:off x="610494" y="104281"/>
            <a:ext cx="10989116" cy="523220"/>
          </a:xfrm>
          <a:prstGeom prst="rect">
            <a:avLst/>
          </a:prstGeom>
          <a:noFill/>
        </p:spPr>
        <p:txBody>
          <a:bodyPr wrap="square" rtlCol="0">
            <a:spAutoFit/>
          </a:bodyPr>
          <a:lstStyle/>
          <a:p>
            <a:pPr algn="ctr"/>
            <a:r>
              <a:rPr lang="en-GB" sz="2800" spc="1000" dirty="0">
                <a:solidFill>
                  <a:prstClr val="white"/>
                </a:solidFill>
                <a:latin typeface="Aharoni" panose="02010803020104030203" pitchFamily="2" charset="-79"/>
                <a:cs typeface="Aharoni" panose="02010803020104030203" pitchFamily="2" charset="-79"/>
              </a:rPr>
              <a:t>Carer involvement standards</a:t>
            </a:r>
          </a:p>
        </p:txBody>
      </p:sp>
    </p:spTree>
    <p:extLst>
      <p:ext uri="{BB962C8B-B14F-4D97-AF65-F5344CB8AC3E}">
        <p14:creationId xmlns:p14="http://schemas.microsoft.com/office/powerpoint/2010/main" val="3657778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olly.fletcher\AppData\Local\Microsoft\Windows\Temporary Internet Files\Content.Outlook\Y131YDR5\IMG_02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30" y="257487"/>
            <a:ext cx="10493114" cy="634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1868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Arial Rounded MT Bold" panose="020F0704030504030204" pitchFamily="34" charset="0"/>
              </a:rPr>
              <a:t>The Humber Centre presents Meaningful Activity Standards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75444" y="1700808"/>
            <a:ext cx="5280587"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04" y="1844831"/>
            <a:ext cx="733213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160" y="1988840"/>
            <a:ext cx="5834823" cy="372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24" y="1875991"/>
            <a:ext cx="4836616" cy="272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793" y="4107211"/>
            <a:ext cx="3744416" cy="232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6151" y="1844825"/>
            <a:ext cx="3174205" cy="22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274" y="3933057"/>
            <a:ext cx="4228600" cy="25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499" y="796257"/>
            <a:ext cx="672074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9458" y="1340768"/>
            <a:ext cx="7200798" cy="446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3861" y="1556792"/>
            <a:ext cx="663639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309" y="2853136"/>
            <a:ext cx="8047996" cy="3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9679" y="717145"/>
            <a:ext cx="3543101" cy="231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362" y="1700811"/>
            <a:ext cx="8240017" cy="47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0422" y="1703529"/>
            <a:ext cx="1920213" cy="64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1432" y="2026208"/>
            <a:ext cx="7304504" cy="363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8310" y="1412781"/>
            <a:ext cx="8353966" cy="523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68775" y="1703529"/>
            <a:ext cx="424438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50408" y="1134965"/>
            <a:ext cx="5949951"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4197" y="2363019"/>
            <a:ext cx="7910151" cy="4006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0695" y="1821736"/>
            <a:ext cx="6237983" cy="457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1128" y="1347529"/>
            <a:ext cx="2546549" cy="189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1426" y="3530992"/>
            <a:ext cx="1402185" cy="155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68775" y="1913658"/>
            <a:ext cx="4734106" cy="268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3" name="Picture 2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6959" y="1169931"/>
            <a:ext cx="8353968" cy="466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64961" y="1523609"/>
            <a:ext cx="6689361" cy="325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Picture 3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09904" y="2381136"/>
            <a:ext cx="2381249"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6" name="Picture 3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7336" y="1224928"/>
            <a:ext cx="8294940" cy="486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7" name="Picture 3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3387" y="1417435"/>
            <a:ext cx="8523816" cy="495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8" name="Picture 3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41193" y="1731517"/>
            <a:ext cx="6122055" cy="392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9" name="Picture 3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92580" y="1472159"/>
            <a:ext cx="7950200" cy="99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0" name="Picture 3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57992" y="1580140"/>
            <a:ext cx="73152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6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additive="base">
                                        <p:cTn id="22" dur="500" fill="hold"/>
                                        <p:tgtEl>
                                          <p:spTgt spid="1029"/>
                                        </p:tgtEl>
                                        <p:attrNameLst>
                                          <p:attrName>ppt_x</p:attrName>
                                        </p:attrNameLst>
                                      </p:cBhvr>
                                      <p:tavLst>
                                        <p:tav tm="0">
                                          <p:val>
                                            <p:strVal val="#ppt_x"/>
                                          </p:val>
                                        </p:tav>
                                        <p:tav tm="100000">
                                          <p:val>
                                            <p:strVal val="#ppt_x"/>
                                          </p:val>
                                        </p:tav>
                                      </p:tavLst>
                                    </p:anim>
                                    <p:anim calcmode="lin" valueType="num">
                                      <p:cBhvr additive="base">
                                        <p:cTn id="23"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nodeType="clickEffect">
                                  <p:stCondLst>
                                    <p:cond delay="0"/>
                                  </p:stCondLst>
                                  <p:childTnLst>
                                    <p:anim calcmode="lin" valueType="num">
                                      <p:cBhvr>
                                        <p:cTn id="27" dur="1000"/>
                                        <p:tgtEl>
                                          <p:spTgt spid="1029"/>
                                        </p:tgtEl>
                                        <p:attrNameLst>
                                          <p:attrName>ppt_w</p:attrName>
                                        </p:attrNameLst>
                                      </p:cBhvr>
                                      <p:tavLst>
                                        <p:tav tm="0">
                                          <p:val>
                                            <p:strVal val="ppt_w"/>
                                          </p:val>
                                        </p:tav>
                                        <p:tav tm="100000">
                                          <p:val>
                                            <p:fltVal val="0"/>
                                          </p:val>
                                        </p:tav>
                                      </p:tavLst>
                                    </p:anim>
                                    <p:anim calcmode="lin" valueType="num">
                                      <p:cBhvr>
                                        <p:cTn id="28" dur="1000"/>
                                        <p:tgtEl>
                                          <p:spTgt spid="1029"/>
                                        </p:tgtEl>
                                        <p:attrNameLst>
                                          <p:attrName>ppt_h</p:attrName>
                                        </p:attrNameLst>
                                      </p:cBhvr>
                                      <p:tavLst>
                                        <p:tav tm="0">
                                          <p:val>
                                            <p:strVal val="ppt_h"/>
                                          </p:val>
                                        </p:tav>
                                        <p:tav tm="100000">
                                          <p:val>
                                            <p:fltVal val="0"/>
                                          </p:val>
                                        </p:tav>
                                      </p:tavLst>
                                    </p:anim>
                                    <p:anim calcmode="lin" valueType="num">
                                      <p:cBhvr>
                                        <p:cTn id="29" dur="1000"/>
                                        <p:tgtEl>
                                          <p:spTgt spid="1029"/>
                                        </p:tgtEl>
                                        <p:attrNameLst>
                                          <p:attrName>style.rotation</p:attrName>
                                        </p:attrNameLst>
                                      </p:cBhvr>
                                      <p:tavLst>
                                        <p:tav tm="0">
                                          <p:val>
                                            <p:fltVal val="0"/>
                                          </p:val>
                                        </p:tav>
                                        <p:tav tm="100000">
                                          <p:val>
                                            <p:fltVal val="90"/>
                                          </p:val>
                                        </p:tav>
                                      </p:tavLst>
                                    </p:anim>
                                    <p:animEffect transition="out" filter="fade">
                                      <p:cBhvr>
                                        <p:cTn id="30" dur="1000"/>
                                        <p:tgtEl>
                                          <p:spTgt spid="1029"/>
                                        </p:tgtEl>
                                      </p:cBhvr>
                                    </p:animEffect>
                                    <p:set>
                                      <p:cBhvr>
                                        <p:cTn id="31" dur="1" fill="hold">
                                          <p:stCondLst>
                                            <p:cond delay="999"/>
                                          </p:stCondLst>
                                        </p:cTn>
                                        <p:tgtEl>
                                          <p:spTgt spid="102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wipe(down)">
                                      <p:cBhvr>
                                        <p:cTn id="36" dur="580">
                                          <p:stCondLst>
                                            <p:cond delay="0"/>
                                          </p:stCondLst>
                                        </p:cTn>
                                        <p:tgtEl>
                                          <p:spTgt spid="1030"/>
                                        </p:tgtEl>
                                      </p:cBhvr>
                                    </p:animEffect>
                                    <p:anim calcmode="lin" valueType="num">
                                      <p:cBhvr>
                                        <p:cTn id="37"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30"/>
                                        </p:tgtEl>
                                      </p:cBhvr>
                                      <p:to x="100000" y="60000"/>
                                    </p:animScale>
                                    <p:animScale>
                                      <p:cBhvr>
                                        <p:cTn id="43" dur="166" decel="50000">
                                          <p:stCondLst>
                                            <p:cond delay="676"/>
                                          </p:stCondLst>
                                        </p:cTn>
                                        <p:tgtEl>
                                          <p:spTgt spid="1030"/>
                                        </p:tgtEl>
                                      </p:cBhvr>
                                      <p:to x="100000" y="100000"/>
                                    </p:animScale>
                                    <p:animScale>
                                      <p:cBhvr>
                                        <p:cTn id="44" dur="26">
                                          <p:stCondLst>
                                            <p:cond delay="1312"/>
                                          </p:stCondLst>
                                        </p:cTn>
                                        <p:tgtEl>
                                          <p:spTgt spid="1030"/>
                                        </p:tgtEl>
                                      </p:cBhvr>
                                      <p:to x="100000" y="80000"/>
                                    </p:animScale>
                                    <p:animScale>
                                      <p:cBhvr>
                                        <p:cTn id="45" dur="166" decel="50000">
                                          <p:stCondLst>
                                            <p:cond delay="1338"/>
                                          </p:stCondLst>
                                        </p:cTn>
                                        <p:tgtEl>
                                          <p:spTgt spid="1030"/>
                                        </p:tgtEl>
                                      </p:cBhvr>
                                      <p:to x="100000" y="100000"/>
                                    </p:animScale>
                                    <p:animScale>
                                      <p:cBhvr>
                                        <p:cTn id="46" dur="26">
                                          <p:stCondLst>
                                            <p:cond delay="1642"/>
                                          </p:stCondLst>
                                        </p:cTn>
                                        <p:tgtEl>
                                          <p:spTgt spid="1030"/>
                                        </p:tgtEl>
                                      </p:cBhvr>
                                      <p:to x="100000" y="90000"/>
                                    </p:animScale>
                                    <p:animScale>
                                      <p:cBhvr>
                                        <p:cTn id="47" dur="166" decel="50000">
                                          <p:stCondLst>
                                            <p:cond delay="1668"/>
                                          </p:stCondLst>
                                        </p:cTn>
                                        <p:tgtEl>
                                          <p:spTgt spid="1030"/>
                                        </p:tgtEl>
                                      </p:cBhvr>
                                      <p:to x="100000" y="100000"/>
                                    </p:animScale>
                                    <p:animScale>
                                      <p:cBhvr>
                                        <p:cTn id="48" dur="26">
                                          <p:stCondLst>
                                            <p:cond delay="1808"/>
                                          </p:stCondLst>
                                        </p:cTn>
                                        <p:tgtEl>
                                          <p:spTgt spid="1030"/>
                                        </p:tgtEl>
                                      </p:cBhvr>
                                      <p:to x="100000" y="95000"/>
                                    </p:animScale>
                                    <p:animScale>
                                      <p:cBhvr>
                                        <p:cTn id="49" dur="166" decel="50000">
                                          <p:stCondLst>
                                            <p:cond delay="1834"/>
                                          </p:stCondLst>
                                        </p:cTn>
                                        <p:tgtEl>
                                          <p:spTgt spid="1030"/>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1030"/>
                                        </p:tgtEl>
                                      </p:cBhvr>
                                    </p:animEffect>
                                    <p:set>
                                      <p:cBhvr>
                                        <p:cTn id="54" dur="1" fill="hold">
                                          <p:stCondLst>
                                            <p:cond delay="499"/>
                                          </p:stCondLst>
                                        </p:cTn>
                                        <p:tgtEl>
                                          <p:spTgt spid="10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031"/>
                                        </p:tgtEl>
                                        <p:attrNameLst>
                                          <p:attrName>style.visibility</p:attrName>
                                        </p:attrNameLst>
                                      </p:cBhvr>
                                      <p:to>
                                        <p:strVal val="visible"/>
                                      </p:to>
                                    </p:set>
                                    <p:anim calcmode="lin" valueType="num">
                                      <p:cBhvr>
                                        <p:cTn id="59" dur="500" fill="hold"/>
                                        <p:tgtEl>
                                          <p:spTgt spid="1031"/>
                                        </p:tgtEl>
                                        <p:attrNameLst>
                                          <p:attrName>ppt_w</p:attrName>
                                        </p:attrNameLst>
                                      </p:cBhvr>
                                      <p:tavLst>
                                        <p:tav tm="0">
                                          <p:val>
                                            <p:fltVal val="0"/>
                                          </p:val>
                                        </p:tav>
                                        <p:tav tm="100000">
                                          <p:val>
                                            <p:strVal val="#ppt_w"/>
                                          </p:val>
                                        </p:tav>
                                      </p:tavLst>
                                    </p:anim>
                                    <p:anim calcmode="lin" valueType="num">
                                      <p:cBhvr>
                                        <p:cTn id="60" dur="500" fill="hold"/>
                                        <p:tgtEl>
                                          <p:spTgt spid="1031"/>
                                        </p:tgtEl>
                                        <p:attrNameLst>
                                          <p:attrName>ppt_h</p:attrName>
                                        </p:attrNameLst>
                                      </p:cBhvr>
                                      <p:tavLst>
                                        <p:tav tm="0">
                                          <p:val>
                                            <p:fltVal val="0"/>
                                          </p:val>
                                        </p:tav>
                                        <p:tav tm="100000">
                                          <p:val>
                                            <p:strVal val="#ppt_h"/>
                                          </p:val>
                                        </p:tav>
                                      </p:tavLst>
                                    </p:anim>
                                    <p:animEffect transition="in" filter="fade">
                                      <p:cBhvr>
                                        <p:cTn id="61" dur="500"/>
                                        <p:tgtEl>
                                          <p:spTgt spid="103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032"/>
                                        </p:tgtEl>
                                        <p:attrNameLst>
                                          <p:attrName>style.visibility</p:attrName>
                                        </p:attrNameLst>
                                      </p:cBhvr>
                                      <p:to>
                                        <p:strVal val="visible"/>
                                      </p:to>
                                    </p:set>
                                    <p:anim calcmode="lin" valueType="num">
                                      <p:cBhvr>
                                        <p:cTn id="66" dur="500" fill="hold"/>
                                        <p:tgtEl>
                                          <p:spTgt spid="1032"/>
                                        </p:tgtEl>
                                        <p:attrNameLst>
                                          <p:attrName>ppt_w</p:attrName>
                                        </p:attrNameLst>
                                      </p:cBhvr>
                                      <p:tavLst>
                                        <p:tav tm="0">
                                          <p:val>
                                            <p:fltVal val="0"/>
                                          </p:val>
                                        </p:tav>
                                        <p:tav tm="100000">
                                          <p:val>
                                            <p:strVal val="#ppt_w"/>
                                          </p:val>
                                        </p:tav>
                                      </p:tavLst>
                                    </p:anim>
                                    <p:anim calcmode="lin" valueType="num">
                                      <p:cBhvr>
                                        <p:cTn id="67" dur="500" fill="hold"/>
                                        <p:tgtEl>
                                          <p:spTgt spid="1032"/>
                                        </p:tgtEl>
                                        <p:attrNameLst>
                                          <p:attrName>ppt_h</p:attrName>
                                        </p:attrNameLst>
                                      </p:cBhvr>
                                      <p:tavLst>
                                        <p:tav tm="0">
                                          <p:val>
                                            <p:fltVal val="0"/>
                                          </p:val>
                                        </p:tav>
                                        <p:tav tm="100000">
                                          <p:val>
                                            <p:strVal val="#ppt_h"/>
                                          </p:val>
                                        </p:tav>
                                      </p:tavLst>
                                    </p:anim>
                                    <p:animEffect transition="in" filter="fade">
                                      <p:cBhvr>
                                        <p:cTn id="68" dur="500"/>
                                        <p:tgtEl>
                                          <p:spTgt spid="103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033"/>
                                        </p:tgtEl>
                                        <p:attrNameLst>
                                          <p:attrName>style.visibility</p:attrName>
                                        </p:attrNameLst>
                                      </p:cBhvr>
                                      <p:to>
                                        <p:strVal val="visible"/>
                                      </p:to>
                                    </p:set>
                                    <p:anim calcmode="lin" valueType="num">
                                      <p:cBhvr>
                                        <p:cTn id="73" dur="500" fill="hold"/>
                                        <p:tgtEl>
                                          <p:spTgt spid="1033"/>
                                        </p:tgtEl>
                                        <p:attrNameLst>
                                          <p:attrName>ppt_w</p:attrName>
                                        </p:attrNameLst>
                                      </p:cBhvr>
                                      <p:tavLst>
                                        <p:tav tm="0">
                                          <p:val>
                                            <p:fltVal val="0"/>
                                          </p:val>
                                        </p:tav>
                                        <p:tav tm="100000">
                                          <p:val>
                                            <p:strVal val="#ppt_w"/>
                                          </p:val>
                                        </p:tav>
                                      </p:tavLst>
                                    </p:anim>
                                    <p:anim calcmode="lin" valueType="num">
                                      <p:cBhvr>
                                        <p:cTn id="74" dur="500" fill="hold"/>
                                        <p:tgtEl>
                                          <p:spTgt spid="1033"/>
                                        </p:tgtEl>
                                        <p:attrNameLst>
                                          <p:attrName>ppt_h</p:attrName>
                                        </p:attrNameLst>
                                      </p:cBhvr>
                                      <p:tavLst>
                                        <p:tav tm="0">
                                          <p:val>
                                            <p:fltVal val="0"/>
                                          </p:val>
                                        </p:tav>
                                        <p:tav tm="100000">
                                          <p:val>
                                            <p:strVal val="#ppt_h"/>
                                          </p:val>
                                        </p:tav>
                                      </p:tavLst>
                                    </p:anim>
                                    <p:animEffect transition="in" filter="fade">
                                      <p:cBhvr>
                                        <p:cTn id="75" dur="500"/>
                                        <p:tgtEl>
                                          <p:spTgt spid="1033"/>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1034"/>
                                        </p:tgtEl>
                                        <p:attrNameLst>
                                          <p:attrName>style.visibility</p:attrName>
                                        </p:attrNameLst>
                                      </p:cBhvr>
                                      <p:to>
                                        <p:strVal val="visible"/>
                                      </p:to>
                                    </p:set>
                                    <p:animEffect transition="in" filter="wheel(1)">
                                      <p:cBhvr>
                                        <p:cTn id="80" dur="2000"/>
                                        <p:tgtEl>
                                          <p:spTgt spid="1034"/>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xit" presetSubtype="1" fill="hold" nodeType="clickEffect">
                                  <p:stCondLst>
                                    <p:cond delay="0"/>
                                  </p:stCondLst>
                                  <p:childTnLst>
                                    <p:animEffect transition="out" filter="wheel(1)">
                                      <p:cBhvr>
                                        <p:cTn id="84" dur="2000"/>
                                        <p:tgtEl>
                                          <p:spTgt spid="1034"/>
                                        </p:tgtEl>
                                      </p:cBhvr>
                                    </p:animEffect>
                                    <p:set>
                                      <p:cBhvr>
                                        <p:cTn id="85" dur="1" fill="hold">
                                          <p:stCondLst>
                                            <p:cond delay="1999"/>
                                          </p:stCondLst>
                                        </p:cTn>
                                        <p:tgtEl>
                                          <p:spTgt spid="103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033"/>
                                        </p:tgtEl>
                                      </p:cBhvr>
                                    </p:animEffect>
                                    <p:set>
                                      <p:cBhvr>
                                        <p:cTn id="90" dur="1" fill="hold">
                                          <p:stCondLst>
                                            <p:cond delay="499"/>
                                          </p:stCondLst>
                                        </p:cTn>
                                        <p:tgtEl>
                                          <p:spTgt spid="10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1032"/>
                                        </p:tgtEl>
                                      </p:cBhvr>
                                    </p:animEffect>
                                    <p:set>
                                      <p:cBhvr>
                                        <p:cTn id="95" dur="1" fill="hold">
                                          <p:stCondLst>
                                            <p:cond delay="499"/>
                                          </p:stCondLst>
                                        </p:cTn>
                                        <p:tgtEl>
                                          <p:spTgt spid="103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6" presetClass="exit" presetSubtype="32" fill="hold" nodeType="clickEffect">
                                  <p:stCondLst>
                                    <p:cond delay="0"/>
                                  </p:stCondLst>
                                  <p:childTnLst>
                                    <p:animEffect transition="out" filter="circle(out)">
                                      <p:cBhvr>
                                        <p:cTn id="99" dur="2000"/>
                                        <p:tgtEl>
                                          <p:spTgt spid="1031"/>
                                        </p:tgtEl>
                                      </p:cBhvr>
                                    </p:animEffect>
                                    <p:set>
                                      <p:cBhvr>
                                        <p:cTn id="100" dur="1" fill="hold">
                                          <p:stCondLst>
                                            <p:cond delay="1999"/>
                                          </p:stCondLst>
                                        </p:cTn>
                                        <p:tgtEl>
                                          <p:spTgt spid="103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035"/>
                                        </p:tgtEl>
                                        <p:attrNameLst>
                                          <p:attrName>style.visibility</p:attrName>
                                        </p:attrNameLst>
                                      </p:cBhvr>
                                      <p:to>
                                        <p:strVal val="visible"/>
                                      </p:to>
                                    </p:set>
                                    <p:anim calcmode="lin" valueType="num">
                                      <p:cBhvr>
                                        <p:cTn id="105" dur="1000" fill="hold"/>
                                        <p:tgtEl>
                                          <p:spTgt spid="1035"/>
                                        </p:tgtEl>
                                        <p:attrNameLst>
                                          <p:attrName>ppt_w</p:attrName>
                                        </p:attrNameLst>
                                      </p:cBhvr>
                                      <p:tavLst>
                                        <p:tav tm="0">
                                          <p:val>
                                            <p:fltVal val="0"/>
                                          </p:val>
                                        </p:tav>
                                        <p:tav tm="100000">
                                          <p:val>
                                            <p:strVal val="#ppt_w"/>
                                          </p:val>
                                        </p:tav>
                                      </p:tavLst>
                                    </p:anim>
                                    <p:anim calcmode="lin" valueType="num">
                                      <p:cBhvr>
                                        <p:cTn id="106" dur="1000" fill="hold"/>
                                        <p:tgtEl>
                                          <p:spTgt spid="1035"/>
                                        </p:tgtEl>
                                        <p:attrNameLst>
                                          <p:attrName>ppt_h</p:attrName>
                                        </p:attrNameLst>
                                      </p:cBhvr>
                                      <p:tavLst>
                                        <p:tav tm="0">
                                          <p:val>
                                            <p:fltVal val="0"/>
                                          </p:val>
                                        </p:tav>
                                        <p:tav tm="100000">
                                          <p:val>
                                            <p:strVal val="#ppt_h"/>
                                          </p:val>
                                        </p:tav>
                                      </p:tavLst>
                                    </p:anim>
                                    <p:anim calcmode="lin" valueType="num">
                                      <p:cBhvr>
                                        <p:cTn id="107" dur="1000" fill="hold"/>
                                        <p:tgtEl>
                                          <p:spTgt spid="1035"/>
                                        </p:tgtEl>
                                        <p:attrNameLst>
                                          <p:attrName>style.rotation</p:attrName>
                                        </p:attrNameLst>
                                      </p:cBhvr>
                                      <p:tavLst>
                                        <p:tav tm="0">
                                          <p:val>
                                            <p:fltVal val="90"/>
                                          </p:val>
                                        </p:tav>
                                        <p:tav tm="100000">
                                          <p:val>
                                            <p:fltVal val="0"/>
                                          </p:val>
                                        </p:tav>
                                      </p:tavLst>
                                    </p:anim>
                                    <p:animEffect transition="in" filter="fade">
                                      <p:cBhvr>
                                        <p:cTn id="108" dur="1000"/>
                                        <p:tgtEl>
                                          <p:spTgt spid="1035"/>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xit" presetSubtype="4" fill="hold" nodeType="clickEffect">
                                  <p:stCondLst>
                                    <p:cond delay="0"/>
                                  </p:stCondLst>
                                  <p:childTnLst>
                                    <p:anim calcmode="lin" valueType="num">
                                      <p:cBhvr additive="base">
                                        <p:cTn id="112" dur="500"/>
                                        <p:tgtEl>
                                          <p:spTgt spid="1035"/>
                                        </p:tgtEl>
                                        <p:attrNameLst>
                                          <p:attrName>ppt_x</p:attrName>
                                        </p:attrNameLst>
                                      </p:cBhvr>
                                      <p:tavLst>
                                        <p:tav tm="0">
                                          <p:val>
                                            <p:strVal val="ppt_x"/>
                                          </p:val>
                                        </p:tav>
                                        <p:tav tm="100000">
                                          <p:val>
                                            <p:strVal val="ppt_x"/>
                                          </p:val>
                                        </p:tav>
                                      </p:tavLst>
                                    </p:anim>
                                    <p:anim calcmode="lin" valueType="num">
                                      <p:cBhvr additive="base">
                                        <p:cTn id="113" dur="500"/>
                                        <p:tgtEl>
                                          <p:spTgt spid="1035"/>
                                        </p:tgtEl>
                                        <p:attrNameLst>
                                          <p:attrName>ppt_y</p:attrName>
                                        </p:attrNameLst>
                                      </p:cBhvr>
                                      <p:tavLst>
                                        <p:tav tm="0">
                                          <p:val>
                                            <p:strVal val="ppt_y"/>
                                          </p:val>
                                        </p:tav>
                                        <p:tav tm="100000">
                                          <p:val>
                                            <p:strVal val="1+ppt_h/2"/>
                                          </p:val>
                                        </p:tav>
                                      </p:tavLst>
                                    </p:anim>
                                    <p:set>
                                      <p:cBhvr>
                                        <p:cTn id="114" dur="1" fill="hold">
                                          <p:stCondLst>
                                            <p:cond delay="499"/>
                                          </p:stCondLst>
                                        </p:cTn>
                                        <p:tgtEl>
                                          <p:spTgt spid="103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1036"/>
                                        </p:tgtEl>
                                        <p:attrNameLst>
                                          <p:attrName>style.visibility</p:attrName>
                                        </p:attrNameLst>
                                      </p:cBhvr>
                                      <p:to>
                                        <p:strVal val="visible"/>
                                      </p:to>
                                    </p:set>
                                    <p:animEffect transition="in" filter="wipe(down)">
                                      <p:cBhvr>
                                        <p:cTn id="119" dur="580">
                                          <p:stCondLst>
                                            <p:cond delay="0"/>
                                          </p:stCondLst>
                                        </p:cTn>
                                        <p:tgtEl>
                                          <p:spTgt spid="1036"/>
                                        </p:tgtEl>
                                      </p:cBhvr>
                                    </p:animEffect>
                                    <p:anim calcmode="lin" valueType="num">
                                      <p:cBhvr>
                                        <p:cTn id="120" dur="1822" tmFilter="0,0; 0.14,0.36; 0.43,0.73; 0.71,0.91; 1.0,1.0">
                                          <p:stCondLst>
                                            <p:cond delay="0"/>
                                          </p:stCondLst>
                                        </p:cTn>
                                        <p:tgtEl>
                                          <p:spTgt spid="10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36"/>
                                        </p:tgtEl>
                                      </p:cBhvr>
                                      <p:to x="100000" y="60000"/>
                                    </p:animScale>
                                    <p:animScale>
                                      <p:cBhvr>
                                        <p:cTn id="126" dur="166" decel="50000">
                                          <p:stCondLst>
                                            <p:cond delay="676"/>
                                          </p:stCondLst>
                                        </p:cTn>
                                        <p:tgtEl>
                                          <p:spTgt spid="1036"/>
                                        </p:tgtEl>
                                      </p:cBhvr>
                                      <p:to x="100000" y="100000"/>
                                    </p:animScale>
                                    <p:animScale>
                                      <p:cBhvr>
                                        <p:cTn id="127" dur="26">
                                          <p:stCondLst>
                                            <p:cond delay="1312"/>
                                          </p:stCondLst>
                                        </p:cTn>
                                        <p:tgtEl>
                                          <p:spTgt spid="1036"/>
                                        </p:tgtEl>
                                      </p:cBhvr>
                                      <p:to x="100000" y="80000"/>
                                    </p:animScale>
                                    <p:animScale>
                                      <p:cBhvr>
                                        <p:cTn id="128" dur="166" decel="50000">
                                          <p:stCondLst>
                                            <p:cond delay="1338"/>
                                          </p:stCondLst>
                                        </p:cTn>
                                        <p:tgtEl>
                                          <p:spTgt spid="1036"/>
                                        </p:tgtEl>
                                      </p:cBhvr>
                                      <p:to x="100000" y="100000"/>
                                    </p:animScale>
                                    <p:animScale>
                                      <p:cBhvr>
                                        <p:cTn id="129" dur="26">
                                          <p:stCondLst>
                                            <p:cond delay="1642"/>
                                          </p:stCondLst>
                                        </p:cTn>
                                        <p:tgtEl>
                                          <p:spTgt spid="1036"/>
                                        </p:tgtEl>
                                      </p:cBhvr>
                                      <p:to x="100000" y="90000"/>
                                    </p:animScale>
                                    <p:animScale>
                                      <p:cBhvr>
                                        <p:cTn id="130" dur="166" decel="50000">
                                          <p:stCondLst>
                                            <p:cond delay="1668"/>
                                          </p:stCondLst>
                                        </p:cTn>
                                        <p:tgtEl>
                                          <p:spTgt spid="1036"/>
                                        </p:tgtEl>
                                      </p:cBhvr>
                                      <p:to x="100000" y="100000"/>
                                    </p:animScale>
                                    <p:animScale>
                                      <p:cBhvr>
                                        <p:cTn id="131" dur="26">
                                          <p:stCondLst>
                                            <p:cond delay="1808"/>
                                          </p:stCondLst>
                                        </p:cTn>
                                        <p:tgtEl>
                                          <p:spTgt spid="1036"/>
                                        </p:tgtEl>
                                      </p:cBhvr>
                                      <p:to x="100000" y="95000"/>
                                    </p:animScale>
                                    <p:animScale>
                                      <p:cBhvr>
                                        <p:cTn id="132" dur="166" decel="50000">
                                          <p:stCondLst>
                                            <p:cond delay="1834"/>
                                          </p:stCondLst>
                                        </p:cTn>
                                        <p:tgtEl>
                                          <p:spTgt spid="1036"/>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nodeType="clickEffect">
                                  <p:stCondLst>
                                    <p:cond delay="0"/>
                                  </p:stCondLst>
                                  <p:childTnLst>
                                    <p:animEffect transition="out" filter="barn(inVertical)">
                                      <p:cBhvr>
                                        <p:cTn id="136" dur="500"/>
                                        <p:tgtEl>
                                          <p:spTgt spid="1036"/>
                                        </p:tgtEl>
                                      </p:cBhvr>
                                    </p:animEffect>
                                    <p:set>
                                      <p:cBhvr>
                                        <p:cTn id="137" dur="1" fill="hold">
                                          <p:stCondLst>
                                            <p:cond delay="499"/>
                                          </p:stCondLst>
                                        </p:cTn>
                                        <p:tgtEl>
                                          <p:spTgt spid="103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1" presetClass="entr" presetSubtype="0" fill="hold" nodeType="clickEffect">
                                  <p:stCondLst>
                                    <p:cond delay="0"/>
                                  </p:stCondLst>
                                  <p:childTnLst>
                                    <p:set>
                                      <p:cBhvr>
                                        <p:cTn id="141" dur="1" fill="hold">
                                          <p:stCondLst>
                                            <p:cond delay="0"/>
                                          </p:stCondLst>
                                        </p:cTn>
                                        <p:tgtEl>
                                          <p:spTgt spid="1037"/>
                                        </p:tgtEl>
                                        <p:attrNameLst>
                                          <p:attrName>style.visibility</p:attrName>
                                        </p:attrNameLst>
                                      </p:cBhvr>
                                      <p:to>
                                        <p:strVal val="visible"/>
                                      </p:to>
                                    </p:set>
                                    <p:anim calcmode="lin" valueType="num">
                                      <p:cBhvr>
                                        <p:cTn id="142" dur="1000" fill="hold"/>
                                        <p:tgtEl>
                                          <p:spTgt spid="1037"/>
                                        </p:tgtEl>
                                        <p:attrNameLst>
                                          <p:attrName>ppt_w</p:attrName>
                                        </p:attrNameLst>
                                      </p:cBhvr>
                                      <p:tavLst>
                                        <p:tav tm="0">
                                          <p:val>
                                            <p:fltVal val="0"/>
                                          </p:val>
                                        </p:tav>
                                        <p:tav tm="100000">
                                          <p:val>
                                            <p:strVal val="#ppt_w"/>
                                          </p:val>
                                        </p:tav>
                                      </p:tavLst>
                                    </p:anim>
                                    <p:anim calcmode="lin" valueType="num">
                                      <p:cBhvr>
                                        <p:cTn id="143" dur="1000" fill="hold"/>
                                        <p:tgtEl>
                                          <p:spTgt spid="1037"/>
                                        </p:tgtEl>
                                        <p:attrNameLst>
                                          <p:attrName>ppt_h</p:attrName>
                                        </p:attrNameLst>
                                      </p:cBhvr>
                                      <p:tavLst>
                                        <p:tav tm="0">
                                          <p:val>
                                            <p:fltVal val="0"/>
                                          </p:val>
                                        </p:tav>
                                        <p:tav tm="100000">
                                          <p:val>
                                            <p:strVal val="#ppt_h"/>
                                          </p:val>
                                        </p:tav>
                                      </p:tavLst>
                                    </p:anim>
                                    <p:anim calcmode="lin" valueType="num">
                                      <p:cBhvr>
                                        <p:cTn id="144" dur="1000" fill="hold"/>
                                        <p:tgtEl>
                                          <p:spTgt spid="1037"/>
                                        </p:tgtEl>
                                        <p:attrNameLst>
                                          <p:attrName>style.rotation</p:attrName>
                                        </p:attrNameLst>
                                      </p:cBhvr>
                                      <p:tavLst>
                                        <p:tav tm="0">
                                          <p:val>
                                            <p:fltVal val="90"/>
                                          </p:val>
                                        </p:tav>
                                        <p:tav tm="100000">
                                          <p:val>
                                            <p:fltVal val="0"/>
                                          </p:val>
                                        </p:tav>
                                      </p:tavLst>
                                    </p:anim>
                                    <p:animEffect transition="in" filter="fade">
                                      <p:cBhvr>
                                        <p:cTn id="145" dur="1000"/>
                                        <p:tgtEl>
                                          <p:spTgt spid="1037"/>
                                        </p:tgtEl>
                                      </p:cBhvr>
                                    </p:animEffect>
                                  </p:childTnLst>
                                </p:cTn>
                              </p:par>
                            </p:childTnLst>
                          </p:cTn>
                        </p:par>
                      </p:childTnLst>
                    </p:cTn>
                  </p:par>
                  <p:par>
                    <p:cTn id="146" fill="hold">
                      <p:stCondLst>
                        <p:cond delay="indefinite"/>
                      </p:stCondLst>
                      <p:childTnLst>
                        <p:par>
                          <p:cTn id="147" fill="hold">
                            <p:stCondLst>
                              <p:cond delay="0"/>
                            </p:stCondLst>
                            <p:childTnLst>
                              <p:par>
                                <p:cTn id="148" presetID="31" presetClass="exit" presetSubtype="0" fill="hold" nodeType="clickEffect">
                                  <p:stCondLst>
                                    <p:cond delay="0"/>
                                  </p:stCondLst>
                                  <p:childTnLst>
                                    <p:anim calcmode="lin" valueType="num">
                                      <p:cBhvr>
                                        <p:cTn id="149" dur="1000"/>
                                        <p:tgtEl>
                                          <p:spTgt spid="1037"/>
                                        </p:tgtEl>
                                        <p:attrNameLst>
                                          <p:attrName>ppt_w</p:attrName>
                                        </p:attrNameLst>
                                      </p:cBhvr>
                                      <p:tavLst>
                                        <p:tav tm="0">
                                          <p:val>
                                            <p:strVal val="ppt_w"/>
                                          </p:val>
                                        </p:tav>
                                        <p:tav tm="100000">
                                          <p:val>
                                            <p:fltVal val="0"/>
                                          </p:val>
                                        </p:tav>
                                      </p:tavLst>
                                    </p:anim>
                                    <p:anim calcmode="lin" valueType="num">
                                      <p:cBhvr>
                                        <p:cTn id="150" dur="1000"/>
                                        <p:tgtEl>
                                          <p:spTgt spid="1037"/>
                                        </p:tgtEl>
                                        <p:attrNameLst>
                                          <p:attrName>ppt_h</p:attrName>
                                        </p:attrNameLst>
                                      </p:cBhvr>
                                      <p:tavLst>
                                        <p:tav tm="0">
                                          <p:val>
                                            <p:strVal val="ppt_h"/>
                                          </p:val>
                                        </p:tav>
                                        <p:tav tm="100000">
                                          <p:val>
                                            <p:fltVal val="0"/>
                                          </p:val>
                                        </p:tav>
                                      </p:tavLst>
                                    </p:anim>
                                    <p:anim calcmode="lin" valueType="num">
                                      <p:cBhvr>
                                        <p:cTn id="151" dur="1000"/>
                                        <p:tgtEl>
                                          <p:spTgt spid="1037"/>
                                        </p:tgtEl>
                                        <p:attrNameLst>
                                          <p:attrName>style.rotation</p:attrName>
                                        </p:attrNameLst>
                                      </p:cBhvr>
                                      <p:tavLst>
                                        <p:tav tm="0">
                                          <p:val>
                                            <p:fltVal val="0"/>
                                          </p:val>
                                        </p:tav>
                                        <p:tav tm="100000">
                                          <p:val>
                                            <p:fltVal val="90"/>
                                          </p:val>
                                        </p:tav>
                                      </p:tavLst>
                                    </p:anim>
                                    <p:animEffect transition="out" filter="fade">
                                      <p:cBhvr>
                                        <p:cTn id="152" dur="1000"/>
                                        <p:tgtEl>
                                          <p:spTgt spid="1037"/>
                                        </p:tgtEl>
                                      </p:cBhvr>
                                    </p:animEffect>
                                    <p:set>
                                      <p:cBhvr>
                                        <p:cTn id="153" dur="1" fill="hold">
                                          <p:stCondLst>
                                            <p:cond delay="999"/>
                                          </p:stCondLst>
                                        </p:cTn>
                                        <p:tgtEl>
                                          <p:spTgt spid="1037"/>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nodeType="clickEffect">
                                  <p:stCondLst>
                                    <p:cond delay="0"/>
                                  </p:stCondLst>
                                  <p:childTnLst>
                                    <p:set>
                                      <p:cBhvr>
                                        <p:cTn id="157" dur="1" fill="hold">
                                          <p:stCondLst>
                                            <p:cond delay="0"/>
                                          </p:stCondLst>
                                        </p:cTn>
                                        <p:tgtEl>
                                          <p:spTgt spid="1038"/>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1038"/>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1039"/>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22" presetClass="exit" presetSubtype="4" fill="hold" nodeType="clickEffect">
                                  <p:stCondLst>
                                    <p:cond delay="0"/>
                                  </p:stCondLst>
                                  <p:childTnLst>
                                    <p:animEffect transition="out" filter="wipe(down)">
                                      <p:cBhvr>
                                        <p:cTn id="169" dur="500"/>
                                        <p:tgtEl>
                                          <p:spTgt spid="1038"/>
                                        </p:tgtEl>
                                      </p:cBhvr>
                                    </p:animEffect>
                                    <p:set>
                                      <p:cBhvr>
                                        <p:cTn id="170" dur="1" fill="hold">
                                          <p:stCondLst>
                                            <p:cond delay="499"/>
                                          </p:stCondLst>
                                        </p:cTn>
                                        <p:tgtEl>
                                          <p:spTgt spid="1038"/>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6" presetClass="exit" presetSubtype="0" fill="hold" nodeType="clickEffect">
                                  <p:stCondLst>
                                    <p:cond delay="0"/>
                                  </p:stCondLst>
                                  <p:childTnLst>
                                    <p:animEffect transition="out" filter="wipe(down)">
                                      <p:cBhvr>
                                        <p:cTn id="174" dur="180" accel="50000">
                                          <p:stCondLst>
                                            <p:cond delay="1820"/>
                                          </p:stCondLst>
                                        </p:cTn>
                                        <p:tgtEl>
                                          <p:spTgt spid="1039"/>
                                        </p:tgtEl>
                                      </p:cBhvr>
                                    </p:animEffect>
                                    <p:anim calcmode="lin" valueType="num">
                                      <p:cBhvr>
                                        <p:cTn id="175" dur="1822" tmFilter="0,0; 0.14,0.31; 0.43,0.73; 0.71,0.91; 1.0,1.0">
                                          <p:stCondLst>
                                            <p:cond delay="0"/>
                                          </p:stCondLst>
                                        </p:cTn>
                                        <p:tgtEl>
                                          <p:spTgt spid="1039"/>
                                        </p:tgtEl>
                                        <p:attrNameLst>
                                          <p:attrName>ppt_x</p:attrName>
                                        </p:attrNameLst>
                                      </p:cBhvr>
                                      <p:tavLst>
                                        <p:tav tm="0">
                                          <p:val>
                                            <p:strVal val="ppt_x"/>
                                          </p:val>
                                        </p:tav>
                                        <p:tav tm="100000">
                                          <p:val>
                                            <p:strVal val="#ppt_x+0.25"/>
                                          </p:val>
                                        </p:tav>
                                      </p:tavLst>
                                    </p:anim>
                                    <p:anim calcmode="lin" valueType="num">
                                      <p:cBhvr>
                                        <p:cTn id="176" dur="178">
                                          <p:stCondLst>
                                            <p:cond delay="1822"/>
                                          </p:stCondLst>
                                        </p:cTn>
                                        <p:tgtEl>
                                          <p:spTgt spid="1039"/>
                                        </p:tgtEl>
                                        <p:attrNameLst>
                                          <p:attrName>ppt_x</p:attrName>
                                        </p:attrNameLst>
                                      </p:cBhvr>
                                      <p:tavLst>
                                        <p:tav tm="0">
                                          <p:val>
                                            <p:strVal val="ppt_x"/>
                                          </p:val>
                                        </p:tav>
                                        <p:tav tm="100000">
                                          <p:val>
                                            <p:strVal val="ppt_x"/>
                                          </p:val>
                                        </p:tav>
                                      </p:tavLst>
                                    </p:anim>
                                    <p:anim calcmode="lin" valueType="num">
                                      <p:cBhvr>
                                        <p:cTn id="177" dur="664" tmFilter="0.0,0.0;0.25,0.07;0.50,0.2;0.75,0.467;1.0,1.0">
                                          <p:stCondLst>
                                            <p:cond delay="0"/>
                                          </p:stCondLst>
                                        </p:cTn>
                                        <p:tgtEl>
                                          <p:spTgt spid="103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8" dur="664" tmFilter="0, 0; 0.125,0.2665; 0.25,0.4; 0.375,0.465; 0.5,0.5;  0.625,0.535; 0.75,0.6; 0.875,0.7335; 1,1">
                                          <p:stCondLst>
                                            <p:cond delay="664"/>
                                          </p:stCondLst>
                                        </p:cTn>
                                        <p:tgtEl>
                                          <p:spTgt spid="103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9" dur="332" tmFilter="0, 0; 0.125,0.2665; 0.25,0.4; 0.375,0.465; 0.5,0.5;  0.625,0.535; 0.75,0.6; 0.875,0.7335; 1,1">
                                          <p:stCondLst>
                                            <p:cond delay="1324"/>
                                          </p:stCondLst>
                                        </p:cTn>
                                        <p:tgtEl>
                                          <p:spTgt spid="103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0" dur="164" tmFilter="0, 0; 0.125,0.2665; 0.25,0.4; 0.375,0.465; 0.5,0.5;  0.625,0.535; 0.75,0.6; 0.875,0.7335; 1,1">
                                          <p:stCondLst>
                                            <p:cond delay="1656"/>
                                          </p:stCondLst>
                                        </p:cTn>
                                        <p:tgtEl>
                                          <p:spTgt spid="103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1" dur="180" accel="50000">
                                          <p:stCondLst>
                                            <p:cond delay="1820"/>
                                          </p:stCondLst>
                                        </p:cTn>
                                        <p:tgtEl>
                                          <p:spTgt spid="1039"/>
                                        </p:tgtEl>
                                        <p:attrNameLst>
                                          <p:attrName>ppt_y</p:attrName>
                                        </p:attrNameLst>
                                      </p:cBhvr>
                                      <p:tavLst>
                                        <p:tav tm="0">
                                          <p:val>
                                            <p:strVal val="ppt_y"/>
                                          </p:val>
                                        </p:tav>
                                        <p:tav tm="100000">
                                          <p:val>
                                            <p:strVal val="ppt_y+ppt_h"/>
                                          </p:val>
                                        </p:tav>
                                      </p:tavLst>
                                    </p:anim>
                                    <p:animScale>
                                      <p:cBhvr>
                                        <p:cTn id="182" dur="26">
                                          <p:stCondLst>
                                            <p:cond delay="620"/>
                                          </p:stCondLst>
                                        </p:cTn>
                                        <p:tgtEl>
                                          <p:spTgt spid="1039"/>
                                        </p:tgtEl>
                                      </p:cBhvr>
                                      <p:to x="100000" y="60000"/>
                                    </p:animScale>
                                    <p:animScale>
                                      <p:cBhvr>
                                        <p:cTn id="183" dur="166" decel="50000">
                                          <p:stCondLst>
                                            <p:cond delay="646"/>
                                          </p:stCondLst>
                                        </p:cTn>
                                        <p:tgtEl>
                                          <p:spTgt spid="1039"/>
                                        </p:tgtEl>
                                      </p:cBhvr>
                                      <p:to x="100000" y="100000"/>
                                    </p:animScale>
                                    <p:animScale>
                                      <p:cBhvr>
                                        <p:cTn id="184" dur="26">
                                          <p:stCondLst>
                                            <p:cond delay="1312"/>
                                          </p:stCondLst>
                                        </p:cTn>
                                        <p:tgtEl>
                                          <p:spTgt spid="1039"/>
                                        </p:tgtEl>
                                      </p:cBhvr>
                                      <p:to x="100000" y="80000"/>
                                    </p:animScale>
                                    <p:animScale>
                                      <p:cBhvr>
                                        <p:cTn id="185" dur="166" decel="50000">
                                          <p:stCondLst>
                                            <p:cond delay="1338"/>
                                          </p:stCondLst>
                                        </p:cTn>
                                        <p:tgtEl>
                                          <p:spTgt spid="1039"/>
                                        </p:tgtEl>
                                      </p:cBhvr>
                                      <p:to x="100000" y="100000"/>
                                    </p:animScale>
                                    <p:animScale>
                                      <p:cBhvr>
                                        <p:cTn id="186" dur="26">
                                          <p:stCondLst>
                                            <p:cond delay="1642"/>
                                          </p:stCondLst>
                                        </p:cTn>
                                        <p:tgtEl>
                                          <p:spTgt spid="1039"/>
                                        </p:tgtEl>
                                      </p:cBhvr>
                                      <p:to x="100000" y="90000"/>
                                    </p:animScale>
                                    <p:animScale>
                                      <p:cBhvr>
                                        <p:cTn id="187" dur="166" decel="50000">
                                          <p:stCondLst>
                                            <p:cond delay="1668"/>
                                          </p:stCondLst>
                                        </p:cTn>
                                        <p:tgtEl>
                                          <p:spTgt spid="1039"/>
                                        </p:tgtEl>
                                      </p:cBhvr>
                                      <p:to x="100000" y="100000"/>
                                    </p:animScale>
                                    <p:animScale>
                                      <p:cBhvr>
                                        <p:cTn id="188" dur="26">
                                          <p:stCondLst>
                                            <p:cond delay="1808"/>
                                          </p:stCondLst>
                                        </p:cTn>
                                        <p:tgtEl>
                                          <p:spTgt spid="1039"/>
                                        </p:tgtEl>
                                      </p:cBhvr>
                                      <p:to x="100000" y="95000"/>
                                    </p:animScale>
                                    <p:animScale>
                                      <p:cBhvr>
                                        <p:cTn id="189" dur="166" decel="50000">
                                          <p:stCondLst>
                                            <p:cond delay="1834"/>
                                          </p:stCondLst>
                                        </p:cTn>
                                        <p:tgtEl>
                                          <p:spTgt spid="1039"/>
                                        </p:tgtEl>
                                      </p:cBhvr>
                                      <p:to x="100000" y="100000"/>
                                    </p:animScale>
                                    <p:set>
                                      <p:cBhvr>
                                        <p:cTn id="190" dur="1" fill="hold">
                                          <p:stCondLst>
                                            <p:cond delay="1999"/>
                                          </p:stCondLst>
                                        </p:cTn>
                                        <p:tgtEl>
                                          <p:spTgt spid="1039"/>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45" presetClass="exit" presetSubtype="0" fill="hold" nodeType="clickEffect">
                                  <p:stCondLst>
                                    <p:cond delay="0"/>
                                  </p:stCondLst>
                                  <p:childTnLst>
                                    <p:animEffect transition="out" filter="fade">
                                      <p:cBhvr>
                                        <p:cTn id="194" dur="2000"/>
                                        <p:tgtEl>
                                          <p:spTgt spid="1039"/>
                                        </p:tgtEl>
                                      </p:cBhvr>
                                    </p:animEffect>
                                    <p:anim calcmode="lin" valueType="num">
                                      <p:cBhvr>
                                        <p:cTn id="195" dur="2000"/>
                                        <p:tgtEl>
                                          <p:spTgt spid="10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6" dur="2000"/>
                                        <p:tgtEl>
                                          <p:spTgt spid="1039"/>
                                        </p:tgtEl>
                                        <p:attrNameLst>
                                          <p:attrName>ppt_h</p:attrName>
                                        </p:attrNameLst>
                                      </p:cBhvr>
                                      <p:tavLst>
                                        <p:tav tm="0">
                                          <p:val>
                                            <p:strVal val="ppt_h"/>
                                          </p:val>
                                        </p:tav>
                                        <p:tav tm="100000">
                                          <p:val>
                                            <p:strVal val="ppt_h"/>
                                          </p:val>
                                        </p:tav>
                                      </p:tavLst>
                                    </p:anim>
                                    <p:set>
                                      <p:cBhvr>
                                        <p:cTn id="197" dur="1" fill="hold">
                                          <p:stCondLst>
                                            <p:cond delay="1999"/>
                                          </p:stCondLst>
                                        </p:cTn>
                                        <p:tgtEl>
                                          <p:spTgt spid="1039"/>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6" presetClass="entr" presetSubtype="21" fill="hold" nodeType="clickEffect">
                                  <p:stCondLst>
                                    <p:cond delay="0"/>
                                  </p:stCondLst>
                                  <p:childTnLst>
                                    <p:set>
                                      <p:cBhvr>
                                        <p:cTn id="201" dur="1" fill="hold">
                                          <p:stCondLst>
                                            <p:cond delay="0"/>
                                          </p:stCondLst>
                                        </p:cTn>
                                        <p:tgtEl>
                                          <p:spTgt spid="1040"/>
                                        </p:tgtEl>
                                        <p:attrNameLst>
                                          <p:attrName>style.visibility</p:attrName>
                                        </p:attrNameLst>
                                      </p:cBhvr>
                                      <p:to>
                                        <p:strVal val="visible"/>
                                      </p:to>
                                    </p:set>
                                    <p:animEffect transition="in" filter="barn(inVertical)">
                                      <p:cBhvr>
                                        <p:cTn id="202" dur="500"/>
                                        <p:tgtEl>
                                          <p:spTgt spid="1040"/>
                                        </p:tgtEl>
                                      </p:cBhvr>
                                    </p:animEffect>
                                  </p:childTnLst>
                                </p:cTn>
                              </p:par>
                            </p:childTnLst>
                          </p:cTn>
                        </p:par>
                      </p:childTnLst>
                    </p:cTn>
                  </p:par>
                  <p:par>
                    <p:cTn id="203" fill="hold">
                      <p:stCondLst>
                        <p:cond delay="indefinite"/>
                      </p:stCondLst>
                      <p:childTnLst>
                        <p:par>
                          <p:cTn id="204" fill="hold">
                            <p:stCondLst>
                              <p:cond delay="0"/>
                            </p:stCondLst>
                            <p:childTnLst>
                              <p:par>
                                <p:cTn id="205" presetID="16" presetClass="exit" presetSubtype="21" fill="hold" nodeType="clickEffect">
                                  <p:stCondLst>
                                    <p:cond delay="0"/>
                                  </p:stCondLst>
                                  <p:childTnLst>
                                    <p:animEffect transition="out" filter="barn(inVertical)">
                                      <p:cBhvr>
                                        <p:cTn id="206" dur="500"/>
                                        <p:tgtEl>
                                          <p:spTgt spid="1040"/>
                                        </p:tgtEl>
                                      </p:cBhvr>
                                    </p:animEffect>
                                    <p:set>
                                      <p:cBhvr>
                                        <p:cTn id="207" dur="1" fill="hold">
                                          <p:stCondLst>
                                            <p:cond delay="499"/>
                                          </p:stCondLst>
                                        </p:cTn>
                                        <p:tgtEl>
                                          <p:spTgt spid="104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 presetClass="entr" presetSubtype="0" fill="hold" nodeType="clickEffect">
                                  <p:stCondLst>
                                    <p:cond delay="0"/>
                                  </p:stCondLst>
                                  <p:childTnLst>
                                    <p:set>
                                      <p:cBhvr>
                                        <p:cTn id="211" dur="1" fill="hold">
                                          <p:stCondLst>
                                            <p:cond delay="0"/>
                                          </p:stCondLst>
                                        </p:cTn>
                                        <p:tgtEl>
                                          <p:spTgt spid="1041"/>
                                        </p:tgtEl>
                                        <p:attrNameLst>
                                          <p:attrName>style.visibility</p:attrName>
                                        </p:attrNameLst>
                                      </p:cBhvr>
                                      <p:to>
                                        <p:strVal val="visible"/>
                                      </p:to>
                                    </p:set>
                                  </p:childTnLst>
                                </p:cTn>
                              </p:par>
                            </p:childTnLst>
                          </p:cTn>
                        </p:par>
                      </p:childTnLst>
                    </p:cTn>
                  </p:par>
                  <p:par>
                    <p:cTn id="212" fill="hold">
                      <p:stCondLst>
                        <p:cond delay="indefinite"/>
                      </p:stCondLst>
                      <p:childTnLst>
                        <p:par>
                          <p:cTn id="213" fill="hold">
                            <p:stCondLst>
                              <p:cond delay="0"/>
                            </p:stCondLst>
                            <p:childTnLst>
                              <p:par>
                                <p:cTn id="214" presetID="1" presetClass="exit" presetSubtype="0" fill="hold" nodeType="clickEffect">
                                  <p:stCondLst>
                                    <p:cond delay="0"/>
                                  </p:stCondLst>
                                  <p:childTnLst>
                                    <p:set>
                                      <p:cBhvr>
                                        <p:cTn id="215" dur="1" fill="hold">
                                          <p:stCondLst>
                                            <p:cond delay="0"/>
                                          </p:stCondLst>
                                        </p:cTn>
                                        <p:tgtEl>
                                          <p:spTgt spid="104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nodeType="clickEffect">
                                  <p:stCondLst>
                                    <p:cond delay="0"/>
                                  </p:stCondLst>
                                  <p:childTnLst>
                                    <p:set>
                                      <p:cBhvr>
                                        <p:cTn id="219" dur="1" fill="hold">
                                          <p:stCondLst>
                                            <p:cond delay="0"/>
                                          </p:stCondLst>
                                        </p:cTn>
                                        <p:tgtEl>
                                          <p:spTgt spid="1042"/>
                                        </p:tgtEl>
                                        <p:attrNameLst>
                                          <p:attrName>style.visibility</p:attrName>
                                        </p:attrNameLst>
                                      </p:cBhvr>
                                      <p:to>
                                        <p:strVal val="visible"/>
                                      </p:to>
                                    </p:set>
                                    <p:anim calcmode="lin" valueType="num">
                                      <p:cBhvr additive="base">
                                        <p:cTn id="220" dur="500" fill="hold"/>
                                        <p:tgtEl>
                                          <p:spTgt spid="1042"/>
                                        </p:tgtEl>
                                        <p:attrNameLst>
                                          <p:attrName>ppt_x</p:attrName>
                                        </p:attrNameLst>
                                      </p:cBhvr>
                                      <p:tavLst>
                                        <p:tav tm="0">
                                          <p:val>
                                            <p:strVal val="#ppt_x"/>
                                          </p:val>
                                        </p:tav>
                                        <p:tav tm="100000">
                                          <p:val>
                                            <p:strVal val="#ppt_x"/>
                                          </p:val>
                                        </p:tav>
                                      </p:tavLst>
                                    </p:anim>
                                    <p:anim calcmode="lin" valueType="num">
                                      <p:cBhvr additive="base">
                                        <p:cTn id="221"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2" presetClass="exit" presetSubtype="4" fill="hold" nodeType="clickEffect">
                                  <p:stCondLst>
                                    <p:cond delay="0"/>
                                  </p:stCondLst>
                                  <p:childTnLst>
                                    <p:anim calcmode="lin" valueType="num">
                                      <p:cBhvr additive="base">
                                        <p:cTn id="225" dur="500"/>
                                        <p:tgtEl>
                                          <p:spTgt spid="1042"/>
                                        </p:tgtEl>
                                        <p:attrNameLst>
                                          <p:attrName>ppt_x</p:attrName>
                                        </p:attrNameLst>
                                      </p:cBhvr>
                                      <p:tavLst>
                                        <p:tav tm="0">
                                          <p:val>
                                            <p:strVal val="ppt_x"/>
                                          </p:val>
                                        </p:tav>
                                        <p:tav tm="100000">
                                          <p:val>
                                            <p:strVal val="ppt_x"/>
                                          </p:val>
                                        </p:tav>
                                      </p:tavLst>
                                    </p:anim>
                                    <p:anim calcmode="lin" valueType="num">
                                      <p:cBhvr additive="base">
                                        <p:cTn id="226" dur="500"/>
                                        <p:tgtEl>
                                          <p:spTgt spid="1042"/>
                                        </p:tgtEl>
                                        <p:attrNameLst>
                                          <p:attrName>ppt_y</p:attrName>
                                        </p:attrNameLst>
                                      </p:cBhvr>
                                      <p:tavLst>
                                        <p:tav tm="0">
                                          <p:val>
                                            <p:strVal val="ppt_y"/>
                                          </p:val>
                                        </p:tav>
                                        <p:tav tm="100000">
                                          <p:val>
                                            <p:strVal val="1+ppt_h/2"/>
                                          </p:val>
                                        </p:tav>
                                      </p:tavLst>
                                    </p:anim>
                                    <p:set>
                                      <p:cBhvr>
                                        <p:cTn id="227" dur="1" fill="hold">
                                          <p:stCondLst>
                                            <p:cond delay="499"/>
                                          </p:stCondLst>
                                        </p:cTn>
                                        <p:tgtEl>
                                          <p:spTgt spid="1042"/>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31" presetClass="entr" presetSubtype="0" fill="hold" nodeType="clickEffect">
                                  <p:stCondLst>
                                    <p:cond delay="0"/>
                                  </p:stCondLst>
                                  <p:childTnLst>
                                    <p:set>
                                      <p:cBhvr>
                                        <p:cTn id="231" dur="1" fill="hold">
                                          <p:stCondLst>
                                            <p:cond delay="0"/>
                                          </p:stCondLst>
                                        </p:cTn>
                                        <p:tgtEl>
                                          <p:spTgt spid="1043"/>
                                        </p:tgtEl>
                                        <p:attrNameLst>
                                          <p:attrName>style.visibility</p:attrName>
                                        </p:attrNameLst>
                                      </p:cBhvr>
                                      <p:to>
                                        <p:strVal val="visible"/>
                                      </p:to>
                                    </p:set>
                                    <p:anim calcmode="lin" valueType="num">
                                      <p:cBhvr>
                                        <p:cTn id="232" dur="1000" fill="hold"/>
                                        <p:tgtEl>
                                          <p:spTgt spid="1043"/>
                                        </p:tgtEl>
                                        <p:attrNameLst>
                                          <p:attrName>ppt_w</p:attrName>
                                        </p:attrNameLst>
                                      </p:cBhvr>
                                      <p:tavLst>
                                        <p:tav tm="0">
                                          <p:val>
                                            <p:fltVal val="0"/>
                                          </p:val>
                                        </p:tav>
                                        <p:tav tm="100000">
                                          <p:val>
                                            <p:strVal val="#ppt_w"/>
                                          </p:val>
                                        </p:tav>
                                      </p:tavLst>
                                    </p:anim>
                                    <p:anim calcmode="lin" valueType="num">
                                      <p:cBhvr>
                                        <p:cTn id="233" dur="1000" fill="hold"/>
                                        <p:tgtEl>
                                          <p:spTgt spid="1043"/>
                                        </p:tgtEl>
                                        <p:attrNameLst>
                                          <p:attrName>ppt_h</p:attrName>
                                        </p:attrNameLst>
                                      </p:cBhvr>
                                      <p:tavLst>
                                        <p:tav tm="0">
                                          <p:val>
                                            <p:fltVal val="0"/>
                                          </p:val>
                                        </p:tav>
                                        <p:tav tm="100000">
                                          <p:val>
                                            <p:strVal val="#ppt_h"/>
                                          </p:val>
                                        </p:tav>
                                      </p:tavLst>
                                    </p:anim>
                                    <p:anim calcmode="lin" valueType="num">
                                      <p:cBhvr>
                                        <p:cTn id="234" dur="1000" fill="hold"/>
                                        <p:tgtEl>
                                          <p:spTgt spid="1043"/>
                                        </p:tgtEl>
                                        <p:attrNameLst>
                                          <p:attrName>style.rotation</p:attrName>
                                        </p:attrNameLst>
                                      </p:cBhvr>
                                      <p:tavLst>
                                        <p:tav tm="0">
                                          <p:val>
                                            <p:fltVal val="90"/>
                                          </p:val>
                                        </p:tav>
                                        <p:tav tm="100000">
                                          <p:val>
                                            <p:fltVal val="0"/>
                                          </p:val>
                                        </p:tav>
                                      </p:tavLst>
                                    </p:anim>
                                    <p:animEffect transition="in" filter="fade">
                                      <p:cBhvr>
                                        <p:cTn id="235" dur="1000"/>
                                        <p:tgtEl>
                                          <p:spTgt spid="1043"/>
                                        </p:tgtEl>
                                      </p:cBhvr>
                                    </p:animEffect>
                                  </p:childTnLst>
                                </p:cTn>
                              </p:par>
                            </p:childTnLst>
                          </p:cTn>
                        </p:par>
                      </p:childTnLst>
                    </p:cTn>
                  </p:par>
                  <p:par>
                    <p:cTn id="236" fill="hold">
                      <p:stCondLst>
                        <p:cond delay="indefinite"/>
                      </p:stCondLst>
                      <p:childTnLst>
                        <p:par>
                          <p:cTn id="237" fill="hold">
                            <p:stCondLst>
                              <p:cond delay="0"/>
                            </p:stCondLst>
                            <p:childTnLst>
                              <p:par>
                                <p:cTn id="238" presetID="31" presetClass="exit" presetSubtype="0" fill="hold" nodeType="clickEffect">
                                  <p:stCondLst>
                                    <p:cond delay="0"/>
                                  </p:stCondLst>
                                  <p:childTnLst>
                                    <p:anim calcmode="lin" valueType="num">
                                      <p:cBhvr>
                                        <p:cTn id="239" dur="1000"/>
                                        <p:tgtEl>
                                          <p:spTgt spid="1043"/>
                                        </p:tgtEl>
                                        <p:attrNameLst>
                                          <p:attrName>ppt_w</p:attrName>
                                        </p:attrNameLst>
                                      </p:cBhvr>
                                      <p:tavLst>
                                        <p:tav tm="0">
                                          <p:val>
                                            <p:strVal val="ppt_w"/>
                                          </p:val>
                                        </p:tav>
                                        <p:tav tm="100000">
                                          <p:val>
                                            <p:fltVal val="0"/>
                                          </p:val>
                                        </p:tav>
                                      </p:tavLst>
                                    </p:anim>
                                    <p:anim calcmode="lin" valueType="num">
                                      <p:cBhvr>
                                        <p:cTn id="240" dur="1000"/>
                                        <p:tgtEl>
                                          <p:spTgt spid="1043"/>
                                        </p:tgtEl>
                                        <p:attrNameLst>
                                          <p:attrName>ppt_h</p:attrName>
                                        </p:attrNameLst>
                                      </p:cBhvr>
                                      <p:tavLst>
                                        <p:tav tm="0">
                                          <p:val>
                                            <p:strVal val="ppt_h"/>
                                          </p:val>
                                        </p:tav>
                                        <p:tav tm="100000">
                                          <p:val>
                                            <p:fltVal val="0"/>
                                          </p:val>
                                        </p:tav>
                                      </p:tavLst>
                                    </p:anim>
                                    <p:anim calcmode="lin" valueType="num">
                                      <p:cBhvr>
                                        <p:cTn id="241" dur="1000"/>
                                        <p:tgtEl>
                                          <p:spTgt spid="1043"/>
                                        </p:tgtEl>
                                        <p:attrNameLst>
                                          <p:attrName>style.rotation</p:attrName>
                                        </p:attrNameLst>
                                      </p:cBhvr>
                                      <p:tavLst>
                                        <p:tav tm="0">
                                          <p:val>
                                            <p:fltVal val="0"/>
                                          </p:val>
                                        </p:tav>
                                        <p:tav tm="100000">
                                          <p:val>
                                            <p:fltVal val="90"/>
                                          </p:val>
                                        </p:tav>
                                      </p:tavLst>
                                    </p:anim>
                                    <p:animEffect transition="out" filter="fade">
                                      <p:cBhvr>
                                        <p:cTn id="242" dur="1000"/>
                                        <p:tgtEl>
                                          <p:spTgt spid="1043"/>
                                        </p:tgtEl>
                                      </p:cBhvr>
                                    </p:animEffect>
                                    <p:set>
                                      <p:cBhvr>
                                        <p:cTn id="243" dur="1" fill="hold">
                                          <p:stCondLst>
                                            <p:cond delay="999"/>
                                          </p:stCondLst>
                                        </p:cTn>
                                        <p:tgtEl>
                                          <p:spTgt spid="1043"/>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22" presetClass="entr" presetSubtype="4" fill="hold" nodeType="clickEffect">
                                  <p:stCondLst>
                                    <p:cond delay="0"/>
                                  </p:stCondLst>
                                  <p:childTnLst>
                                    <p:set>
                                      <p:cBhvr>
                                        <p:cTn id="247" dur="1" fill="hold">
                                          <p:stCondLst>
                                            <p:cond delay="0"/>
                                          </p:stCondLst>
                                        </p:cTn>
                                        <p:tgtEl>
                                          <p:spTgt spid="1044"/>
                                        </p:tgtEl>
                                        <p:attrNameLst>
                                          <p:attrName>style.visibility</p:attrName>
                                        </p:attrNameLst>
                                      </p:cBhvr>
                                      <p:to>
                                        <p:strVal val="visible"/>
                                      </p:to>
                                    </p:set>
                                    <p:animEffect transition="in" filter="wipe(down)">
                                      <p:cBhvr>
                                        <p:cTn id="248" dur="500"/>
                                        <p:tgtEl>
                                          <p:spTgt spid="1044"/>
                                        </p:tgtEl>
                                      </p:cBhvr>
                                    </p:animEffect>
                                  </p:childTnLst>
                                </p:cTn>
                              </p:par>
                            </p:childTnLst>
                          </p:cTn>
                        </p:par>
                      </p:childTnLst>
                    </p:cTn>
                  </p:par>
                  <p:par>
                    <p:cTn id="249" fill="hold">
                      <p:stCondLst>
                        <p:cond delay="indefinite"/>
                      </p:stCondLst>
                      <p:childTnLst>
                        <p:par>
                          <p:cTn id="250" fill="hold">
                            <p:stCondLst>
                              <p:cond delay="0"/>
                            </p:stCondLst>
                            <p:childTnLst>
                              <p:par>
                                <p:cTn id="251" presetID="53" presetClass="entr" presetSubtype="16" fill="hold" nodeType="clickEffect">
                                  <p:stCondLst>
                                    <p:cond delay="0"/>
                                  </p:stCondLst>
                                  <p:childTnLst>
                                    <p:set>
                                      <p:cBhvr>
                                        <p:cTn id="252" dur="1" fill="hold">
                                          <p:stCondLst>
                                            <p:cond delay="0"/>
                                          </p:stCondLst>
                                        </p:cTn>
                                        <p:tgtEl>
                                          <p:spTgt spid="1046"/>
                                        </p:tgtEl>
                                        <p:attrNameLst>
                                          <p:attrName>style.visibility</p:attrName>
                                        </p:attrNameLst>
                                      </p:cBhvr>
                                      <p:to>
                                        <p:strVal val="visible"/>
                                      </p:to>
                                    </p:set>
                                    <p:anim calcmode="lin" valueType="num">
                                      <p:cBhvr>
                                        <p:cTn id="253" dur="500" fill="hold"/>
                                        <p:tgtEl>
                                          <p:spTgt spid="1046"/>
                                        </p:tgtEl>
                                        <p:attrNameLst>
                                          <p:attrName>ppt_w</p:attrName>
                                        </p:attrNameLst>
                                      </p:cBhvr>
                                      <p:tavLst>
                                        <p:tav tm="0">
                                          <p:val>
                                            <p:fltVal val="0"/>
                                          </p:val>
                                        </p:tav>
                                        <p:tav tm="100000">
                                          <p:val>
                                            <p:strVal val="#ppt_w"/>
                                          </p:val>
                                        </p:tav>
                                      </p:tavLst>
                                    </p:anim>
                                    <p:anim calcmode="lin" valueType="num">
                                      <p:cBhvr>
                                        <p:cTn id="254" dur="500" fill="hold"/>
                                        <p:tgtEl>
                                          <p:spTgt spid="1046"/>
                                        </p:tgtEl>
                                        <p:attrNameLst>
                                          <p:attrName>ppt_h</p:attrName>
                                        </p:attrNameLst>
                                      </p:cBhvr>
                                      <p:tavLst>
                                        <p:tav tm="0">
                                          <p:val>
                                            <p:fltVal val="0"/>
                                          </p:val>
                                        </p:tav>
                                        <p:tav tm="100000">
                                          <p:val>
                                            <p:strVal val="#ppt_h"/>
                                          </p:val>
                                        </p:tav>
                                      </p:tavLst>
                                    </p:anim>
                                    <p:animEffect transition="in" filter="fade">
                                      <p:cBhvr>
                                        <p:cTn id="255" dur="500"/>
                                        <p:tgtEl>
                                          <p:spTgt spid="1046"/>
                                        </p:tgtEl>
                                      </p:cBhvr>
                                    </p:animEffect>
                                  </p:childTnLst>
                                </p:cTn>
                              </p:par>
                            </p:childTnLst>
                          </p:cTn>
                        </p:par>
                      </p:childTnLst>
                    </p:cTn>
                  </p:par>
                  <p:par>
                    <p:cTn id="256" fill="hold">
                      <p:stCondLst>
                        <p:cond delay="indefinite"/>
                      </p:stCondLst>
                      <p:childTnLst>
                        <p:par>
                          <p:cTn id="257" fill="hold">
                            <p:stCondLst>
                              <p:cond delay="0"/>
                            </p:stCondLst>
                            <p:childTnLst>
                              <p:par>
                                <p:cTn id="258" presetID="53" presetClass="exit" presetSubtype="32" fill="hold" nodeType="clickEffect">
                                  <p:stCondLst>
                                    <p:cond delay="0"/>
                                  </p:stCondLst>
                                  <p:childTnLst>
                                    <p:anim calcmode="lin" valueType="num">
                                      <p:cBhvr>
                                        <p:cTn id="259" dur="500"/>
                                        <p:tgtEl>
                                          <p:spTgt spid="1046"/>
                                        </p:tgtEl>
                                        <p:attrNameLst>
                                          <p:attrName>ppt_w</p:attrName>
                                        </p:attrNameLst>
                                      </p:cBhvr>
                                      <p:tavLst>
                                        <p:tav tm="0">
                                          <p:val>
                                            <p:strVal val="ppt_w"/>
                                          </p:val>
                                        </p:tav>
                                        <p:tav tm="100000">
                                          <p:val>
                                            <p:fltVal val="0"/>
                                          </p:val>
                                        </p:tav>
                                      </p:tavLst>
                                    </p:anim>
                                    <p:anim calcmode="lin" valueType="num">
                                      <p:cBhvr>
                                        <p:cTn id="260" dur="500"/>
                                        <p:tgtEl>
                                          <p:spTgt spid="1046"/>
                                        </p:tgtEl>
                                        <p:attrNameLst>
                                          <p:attrName>ppt_h</p:attrName>
                                        </p:attrNameLst>
                                      </p:cBhvr>
                                      <p:tavLst>
                                        <p:tav tm="0">
                                          <p:val>
                                            <p:strVal val="ppt_h"/>
                                          </p:val>
                                        </p:tav>
                                        <p:tav tm="100000">
                                          <p:val>
                                            <p:fltVal val="0"/>
                                          </p:val>
                                        </p:tav>
                                      </p:tavLst>
                                    </p:anim>
                                    <p:animEffect transition="out" filter="fade">
                                      <p:cBhvr>
                                        <p:cTn id="261" dur="500"/>
                                        <p:tgtEl>
                                          <p:spTgt spid="1046"/>
                                        </p:tgtEl>
                                      </p:cBhvr>
                                    </p:animEffect>
                                    <p:set>
                                      <p:cBhvr>
                                        <p:cTn id="262" dur="1" fill="hold">
                                          <p:stCondLst>
                                            <p:cond delay="499"/>
                                          </p:stCondLst>
                                        </p:cTn>
                                        <p:tgtEl>
                                          <p:spTgt spid="1046"/>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nodeType="clickEffect">
                                  <p:stCondLst>
                                    <p:cond delay="0"/>
                                  </p:stCondLst>
                                  <p:childTnLst>
                                    <p:set>
                                      <p:cBhvr>
                                        <p:cTn id="266" dur="1" fill="hold">
                                          <p:stCondLst>
                                            <p:cond delay="0"/>
                                          </p:stCondLst>
                                        </p:cTn>
                                        <p:tgtEl>
                                          <p:spTgt spid="104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45" presetClass="entr" presetSubtype="0" fill="hold" nodeType="clickEffect">
                                  <p:stCondLst>
                                    <p:cond delay="0"/>
                                  </p:stCondLst>
                                  <p:childTnLst>
                                    <p:set>
                                      <p:cBhvr>
                                        <p:cTn id="270" dur="1" fill="hold">
                                          <p:stCondLst>
                                            <p:cond delay="0"/>
                                          </p:stCondLst>
                                        </p:cTn>
                                        <p:tgtEl>
                                          <p:spTgt spid="1047"/>
                                        </p:tgtEl>
                                        <p:attrNameLst>
                                          <p:attrName>style.visibility</p:attrName>
                                        </p:attrNameLst>
                                      </p:cBhvr>
                                      <p:to>
                                        <p:strVal val="visible"/>
                                      </p:to>
                                    </p:set>
                                    <p:animEffect transition="in" filter="fade">
                                      <p:cBhvr>
                                        <p:cTn id="271" dur="2000"/>
                                        <p:tgtEl>
                                          <p:spTgt spid="1047"/>
                                        </p:tgtEl>
                                      </p:cBhvr>
                                    </p:animEffect>
                                    <p:anim calcmode="lin" valueType="num">
                                      <p:cBhvr>
                                        <p:cTn id="272" dur="2000" fill="hold"/>
                                        <p:tgtEl>
                                          <p:spTgt spid="1047"/>
                                        </p:tgtEl>
                                        <p:attrNameLst>
                                          <p:attrName>ppt_w</p:attrName>
                                        </p:attrNameLst>
                                      </p:cBhvr>
                                      <p:tavLst>
                                        <p:tav tm="0" fmla="#ppt_w*sin(2.5*pi*$)">
                                          <p:val>
                                            <p:fltVal val="0"/>
                                          </p:val>
                                        </p:tav>
                                        <p:tav tm="100000">
                                          <p:val>
                                            <p:fltVal val="1"/>
                                          </p:val>
                                        </p:tav>
                                      </p:tavLst>
                                    </p:anim>
                                    <p:anim calcmode="lin" valueType="num">
                                      <p:cBhvr>
                                        <p:cTn id="273" dur="2000" fill="hold"/>
                                        <p:tgtEl>
                                          <p:spTgt spid="1047"/>
                                        </p:tgtEl>
                                        <p:attrNameLst>
                                          <p:attrName>ppt_h</p:attrName>
                                        </p:attrNameLst>
                                      </p:cBhvr>
                                      <p:tavLst>
                                        <p:tav tm="0">
                                          <p:val>
                                            <p:strVal val="#ppt_h"/>
                                          </p:val>
                                        </p:tav>
                                        <p:tav tm="100000">
                                          <p:val>
                                            <p:strVal val="#ppt_h"/>
                                          </p:val>
                                        </p:tav>
                                      </p:tavLst>
                                    </p:anim>
                                  </p:childTnLst>
                                </p:cTn>
                              </p:par>
                            </p:childTnLst>
                          </p:cTn>
                        </p:par>
                      </p:childTnLst>
                    </p:cTn>
                  </p:par>
                  <p:par>
                    <p:cTn id="274" fill="hold">
                      <p:stCondLst>
                        <p:cond delay="indefinite"/>
                      </p:stCondLst>
                      <p:childTnLst>
                        <p:par>
                          <p:cTn id="275" fill="hold">
                            <p:stCondLst>
                              <p:cond delay="0"/>
                            </p:stCondLst>
                            <p:childTnLst>
                              <p:par>
                                <p:cTn id="276" presetID="45" presetClass="exit" presetSubtype="0" fill="hold" nodeType="clickEffect">
                                  <p:stCondLst>
                                    <p:cond delay="0"/>
                                  </p:stCondLst>
                                  <p:childTnLst>
                                    <p:animEffect transition="out" filter="fade">
                                      <p:cBhvr>
                                        <p:cTn id="277" dur="2000"/>
                                        <p:tgtEl>
                                          <p:spTgt spid="1047"/>
                                        </p:tgtEl>
                                      </p:cBhvr>
                                    </p:animEffect>
                                    <p:anim calcmode="lin" valueType="num">
                                      <p:cBhvr>
                                        <p:cTn id="278" dur="2000"/>
                                        <p:tgtEl>
                                          <p:spTgt spid="10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9" dur="2000"/>
                                        <p:tgtEl>
                                          <p:spTgt spid="1047"/>
                                        </p:tgtEl>
                                        <p:attrNameLst>
                                          <p:attrName>ppt_h</p:attrName>
                                        </p:attrNameLst>
                                      </p:cBhvr>
                                      <p:tavLst>
                                        <p:tav tm="0">
                                          <p:val>
                                            <p:strVal val="ppt_h"/>
                                          </p:val>
                                        </p:tav>
                                        <p:tav tm="100000">
                                          <p:val>
                                            <p:strVal val="ppt_h"/>
                                          </p:val>
                                        </p:tav>
                                      </p:tavLst>
                                    </p:anim>
                                    <p:set>
                                      <p:cBhvr>
                                        <p:cTn id="280" dur="1" fill="hold">
                                          <p:stCondLst>
                                            <p:cond delay="1999"/>
                                          </p:stCondLst>
                                        </p:cTn>
                                        <p:tgtEl>
                                          <p:spTgt spid="1047"/>
                                        </p:tgtEl>
                                        <p:attrNameLst>
                                          <p:attrName>style.visibility</p:attrName>
                                        </p:attrNameLst>
                                      </p:cBhvr>
                                      <p:to>
                                        <p:strVal val="hidden"/>
                                      </p:to>
                                    </p:set>
                                  </p:childTnLst>
                                </p:cTn>
                              </p:par>
                            </p:childTnLst>
                          </p:cTn>
                        </p:par>
                      </p:childTnLst>
                    </p:cTn>
                  </p:par>
                  <p:par>
                    <p:cTn id="281" fill="hold">
                      <p:stCondLst>
                        <p:cond delay="indefinite"/>
                      </p:stCondLst>
                      <p:childTnLst>
                        <p:par>
                          <p:cTn id="282" fill="hold">
                            <p:stCondLst>
                              <p:cond delay="0"/>
                            </p:stCondLst>
                            <p:childTnLst>
                              <p:par>
                                <p:cTn id="283" presetID="1" presetClass="entr" presetSubtype="0" fill="hold" nodeType="clickEffect">
                                  <p:stCondLst>
                                    <p:cond delay="0"/>
                                  </p:stCondLst>
                                  <p:childTnLst>
                                    <p:set>
                                      <p:cBhvr>
                                        <p:cTn id="284" dur="1" fill="hold">
                                          <p:stCondLst>
                                            <p:cond delay="0"/>
                                          </p:stCondLst>
                                        </p:cTn>
                                        <p:tgtEl>
                                          <p:spTgt spid="1060"/>
                                        </p:tgtEl>
                                        <p:attrNameLst>
                                          <p:attrName>style.visibility</p:attrName>
                                        </p:attrNameLst>
                                      </p:cBhvr>
                                      <p:to>
                                        <p:strVal val="visible"/>
                                      </p:to>
                                    </p:set>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500"/>
                                        <p:tgtEl>
                                          <p:spTgt spid="1060"/>
                                        </p:tgtEl>
                                      </p:cBhvr>
                                    </p:animEffect>
                                    <p:set>
                                      <p:cBhvr>
                                        <p:cTn id="289" dur="1" fill="hold">
                                          <p:stCondLst>
                                            <p:cond delay="499"/>
                                          </p:stCondLst>
                                        </p:cTn>
                                        <p:tgtEl>
                                          <p:spTgt spid="1060"/>
                                        </p:tgtEl>
                                        <p:attrNameLst>
                                          <p:attrName>style.visibility</p:attrName>
                                        </p:attrNameLst>
                                      </p:cBhvr>
                                      <p:to>
                                        <p:strVal val="hidden"/>
                                      </p:to>
                                    </p:set>
                                  </p:childTnLst>
                                </p:cTn>
                              </p:par>
                            </p:childTnLst>
                          </p:cTn>
                        </p:par>
                      </p:childTnLst>
                    </p:cTn>
                  </p:par>
                  <p:par>
                    <p:cTn id="290" fill="hold">
                      <p:stCondLst>
                        <p:cond delay="indefinite"/>
                      </p:stCondLst>
                      <p:childTnLst>
                        <p:par>
                          <p:cTn id="291" fill="hold">
                            <p:stCondLst>
                              <p:cond delay="0"/>
                            </p:stCondLst>
                            <p:childTnLst>
                              <p:par>
                                <p:cTn id="292" presetID="1" presetClass="entr" presetSubtype="0" fill="hold" nodeType="clickEffect">
                                  <p:stCondLst>
                                    <p:cond delay="0"/>
                                  </p:stCondLst>
                                  <p:childTnLst>
                                    <p:set>
                                      <p:cBhvr>
                                        <p:cTn id="293" dur="1" fill="hold">
                                          <p:stCondLst>
                                            <p:cond delay="0"/>
                                          </p:stCondLst>
                                        </p:cTn>
                                        <p:tgtEl>
                                          <p:spTgt spid="1049"/>
                                        </p:tgtEl>
                                        <p:attrNameLst>
                                          <p:attrName>style.visibility</p:attrName>
                                        </p:attrNameLst>
                                      </p:cBhvr>
                                      <p:to>
                                        <p:strVal val="visible"/>
                                      </p:to>
                                    </p:set>
                                  </p:childTnLst>
                                </p:cTn>
                              </p:par>
                            </p:childTnLst>
                          </p:cTn>
                        </p:par>
                      </p:childTnLst>
                    </p:cTn>
                  </p:par>
                  <p:par>
                    <p:cTn id="294" fill="hold">
                      <p:stCondLst>
                        <p:cond delay="indefinite"/>
                      </p:stCondLst>
                      <p:childTnLst>
                        <p:par>
                          <p:cTn id="295" fill="hold">
                            <p:stCondLst>
                              <p:cond delay="0"/>
                            </p:stCondLst>
                            <p:childTnLst>
                              <p:par>
                                <p:cTn id="296" presetID="1" presetClass="entr" presetSubtype="0" fill="hold" nodeType="clickEffect">
                                  <p:stCondLst>
                                    <p:cond delay="0"/>
                                  </p:stCondLst>
                                  <p:childTnLst>
                                    <p:set>
                                      <p:cBhvr>
                                        <p:cTn id="297" dur="1" fill="hold">
                                          <p:stCondLst>
                                            <p:cond delay="0"/>
                                          </p:stCondLst>
                                        </p:cTn>
                                        <p:tgtEl>
                                          <p:spTgt spid="1050"/>
                                        </p:tgtEl>
                                        <p:attrNameLst>
                                          <p:attrName>style.visibility</p:attrName>
                                        </p:attrNameLst>
                                      </p:cBhvr>
                                      <p:to>
                                        <p:strVal val="visible"/>
                                      </p:to>
                                    </p:set>
                                  </p:childTnLst>
                                </p:cTn>
                              </p:par>
                            </p:childTnLst>
                          </p:cTn>
                        </p:par>
                      </p:childTnLst>
                    </p:cTn>
                  </p:par>
                  <p:par>
                    <p:cTn id="298" fill="hold">
                      <p:stCondLst>
                        <p:cond delay="indefinite"/>
                      </p:stCondLst>
                      <p:childTnLst>
                        <p:par>
                          <p:cTn id="299" fill="hold">
                            <p:stCondLst>
                              <p:cond delay="0"/>
                            </p:stCondLst>
                            <p:childTnLst>
                              <p:par>
                                <p:cTn id="300" presetID="1" presetClass="entr" presetSubtype="0" fill="hold" nodeType="clickEffect">
                                  <p:stCondLst>
                                    <p:cond delay="0"/>
                                  </p:stCondLst>
                                  <p:childTnLst>
                                    <p:set>
                                      <p:cBhvr>
                                        <p:cTn id="301" dur="1" fill="hold">
                                          <p:stCondLst>
                                            <p:cond delay="0"/>
                                          </p:stCondLst>
                                        </p:cTn>
                                        <p:tgtEl>
                                          <p:spTgt spid="1051"/>
                                        </p:tgtEl>
                                        <p:attrNameLst>
                                          <p:attrName>style.visibility</p:attrName>
                                        </p:attrNameLst>
                                      </p:cBhvr>
                                      <p:to>
                                        <p:strVal val="visible"/>
                                      </p:to>
                                    </p:set>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500"/>
                                        <p:tgtEl>
                                          <p:spTgt spid="1049"/>
                                        </p:tgtEl>
                                      </p:cBhvr>
                                    </p:animEffect>
                                    <p:set>
                                      <p:cBhvr>
                                        <p:cTn id="306" dur="1" fill="hold">
                                          <p:stCondLst>
                                            <p:cond delay="499"/>
                                          </p:stCondLst>
                                        </p:cTn>
                                        <p:tgtEl>
                                          <p:spTgt spid="1049"/>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0" presetClass="exit" presetSubtype="0" fill="hold" nodeType="clickEffect">
                                  <p:stCondLst>
                                    <p:cond delay="0"/>
                                  </p:stCondLst>
                                  <p:childTnLst>
                                    <p:animEffect transition="out" filter="fade">
                                      <p:cBhvr>
                                        <p:cTn id="310" dur="500"/>
                                        <p:tgtEl>
                                          <p:spTgt spid="1050"/>
                                        </p:tgtEl>
                                      </p:cBhvr>
                                    </p:animEffect>
                                    <p:set>
                                      <p:cBhvr>
                                        <p:cTn id="311" dur="1" fill="hold">
                                          <p:stCondLst>
                                            <p:cond delay="499"/>
                                          </p:stCondLst>
                                        </p:cTn>
                                        <p:tgtEl>
                                          <p:spTgt spid="1050"/>
                                        </p:tgtEl>
                                        <p:attrNameLst>
                                          <p:attrName>style.visibility</p:attrName>
                                        </p:attrNameLst>
                                      </p:cBhvr>
                                      <p:to>
                                        <p:strVal val="hidden"/>
                                      </p:to>
                                    </p:set>
                                  </p:childTnLst>
                                </p:cTn>
                              </p:par>
                            </p:childTnLst>
                          </p:cTn>
                        </p:par>
                      </p:childTnLst>
                    </p:cTn>
                  </p:par>
                  <p:par>
                    <p:cTn id="312" fill="hold">
                      <p:stCondLst>
                        <p:cond delay="indefinite"/>
                      </p:stCondLst>
                      <p:childTnLst>
                        <p:par>
                          <p:cTn id="313" fill="hold">
                            <p:stCondLst>
                              <p:cond delay="0"/>
                            </p:stCondLst>
                            <p:childTnLst>
                              <p:par>
                                <p:cTn id="314" presetID="10" presetClass="exit" presetSubtype="0" fill="hold" nodeType="clickEffect">
                                  <p:stCondLst>
                                    <p:cond delay="0"/>
                                  </p:stCondLst>
                                  <p:childTnLst>
                                    <p:animEffect transition="out" filter="fade">
                                      <p:cBhvr>
                                        <p:cTn id="315" dur="500"/>
                                        <p:tgtEl>
                                          <p:spTgt spid="1051"/>
                                        </p:tgtEl>
                                      </p:cBhvr>
                                    </p:animEffect>
                                    <p:set>
                                      <p:cBhvr>
                                        <p:cTn id="316" dur="1" fill="hold">
                                          <p:stCondLst>
                                            <p:cond delay="499"/>
                                          </p:stCondLst>
                                        </p:cTn>
                                        <p:tgtEl>
                                          <p:spTgt spid="1051"/>
                                        </p:tgtEl>
                                        <p:attrNameLst>
                                          <p:attrName>style.visibility</p:attrName>
                                        </p:attrNameLst>
                                      </p:cBhvr>
                                      <p:to>
                                        <p:strVal val="hidden"/>
                                      </p:to>
                                    </p:set>
                                  </p:childTnLst>
                                </p:cTn>
                              </p:par>
                            </p:childTnLst>
                          </p:cTn>
                        </p:par>
                      </p:childTnLst>
                    </p:cTn>
                  </p:par>
                  <p:par>
                    <p:cTn id="317" fill="hold">
                      <p:stCondLst>
                        <p:cond delay="indefinite"/>
                      </p:stCondLst>
                      <p:childTnLst>
                        <p:par>
                          <p:cTn id="318" fill="hold">
                            <p:stCondLst>
                              <p:cond delay="0"/>
                            </p:stCondLst>
                            <p:childTnLst>
                              <p:par>
                                <p:cTn id="319" presetID="2" presetClass="entr" presetSubtype="4" fill="hold" nodeType="clickEffect">
                                  <p:stCondLst>
                                    <p:cond delay="0"/>
                                  </p:stCondLst>
                                  <p:childTnLst>
                                    <p:set>
                                      <p:cBhvr>
                                        <p:cTn id="320" dur="1" fill="hold">
                                          <p:stCondLst>
                                            <p:cond delay="0"/>
                                          </p:stCondLst>
                                        </p:cTn>
                                        <p:tgtEl>
                                          <p:spTgt spid="1052"/>
                                        </p:tgtEl>
                                        <p:attrNameLst>
                                          <p:attrName>style.visibility</p:attrName>
                                        </p:attrNameLst>
                                      </p:cBhvr>
                                      <p:to>
                                        <p:strVal val="visible"/>
                                      </p:to>
                                    </p:set>
                                    <p:anim calcmode="lin" valueType="num">
                                      <p:cBhvr additive="base">
                                        <p:cTn id="321" dur="500" fill="hold"/>
                                        <p:tgtEl>
                                          <p:spTgt spid="1052"/>
                                        </p:tgtEl>
                                        <p:attrNameLst>
                                          <p:attrName>ppt_x</p:attrName>
                                        </p:attrNameLst>
                                      </p:cBhvr>
                                      <p:tavLst>
                                        <p:tav tm="0">
                                          <p:val>
                                            <p:strVal val="#ppt_x"/>
                                          </p:val>
                                        </p:tav>
                                        <p:tav tm="100000">
                                          <p:val>
                                            <p:strVal val="#ppt_x"/>
                                          </p:val>
                                        </p:tav>
                                      </p:tavLst>
                                    </p:anim>
                                    <p:anim calcmode="lin" valueType="num">
                                      <p:cBhvr additive="base">
                                        <p:cTn id="322" dur="500" fill="hold"/>
                                        <p:tgtEl>
                                          <p:spTgt spid="1052"/>
                                        </p:tgtEl>
                                        <p:attrNameLst>
                                          <p:attrName>ppt_y</p:attrName>
                                        </p:attrNameLst>
                                      </p:cBhvr>
                                      <p:tavLst>
                                        <p:tav tm="0">
                                          <p:val>
                                            <p:strVal val="1+#ppt_h/2"/>
                                          </p:val>
                                        </p:tav>
                                        <p:tav tm="100000">
                                          <p:val>
                                            <p:strVal val="#ppt_y"/>
                                          </p:val>
                                        </p:tav>
                                      </p:tavLst>
                                    </p:anim>
                                  </p:childTnLst>
                                </p:cTn>
                              </p:par>
                            </p:childTnLst>
                          </p:cTn>
                        </p:par>
                      </p:childTnLst>
                    </p:cTn>
                  </p:par>
                  <p:par>
                    <p:cTn id="323" fill="hold">
                      <p:stCondLst>
                        <p:cond delay="indefinite"/>
                      </p:stCondLst>
                      <p:childTnLst>
                        <p:par>
                          <p:cTn id="324" fill="hold">
                            <p:stCondLst>
                              <p:cond delay="0"/>
                            </p:stCondLst>
                            <p:childTnLst>
                              <p:par>
                                <p:cTn id="325" presetID="2" presetClass="exit" presetSubtype="4" fill="hold" nodeType="clickEffect">
                                  <p:stCondLst>
                                    <p:cond delay="0"/>
                                  </p:stCondLst>
                                  <p:childTnLst>
                                    <p:anim calcmode="lin" valueType="num">
                                      <p:cBhvr additive="base">
                                        <p:cTn id="326" dur="500"/>
                                        <p:tgtEl>
                                          <p:spTgt spid="1052"/>
                                        </p:tgtEl>
                                        <p:attrNameLst>
                                          <p:attrName>ppt_x</p:attrName>
                                        </p:attrNameLst>
                                      </p:cBhvr>
                                      <p:tavLst>
                                        <p:tav tm="0">
                                          <p:val>
                                            <p:strVal val="ppt_x"/>
                                          </p:val>
                                        </p:tav>
                                        <p:tav tm="100000">
                                          <p:val>
                                            <p:strVal val="ppt_x"/>
                                          </p:val>
                                        </p:tav>
                                      </p:tavLst>
                                    </p:anim>
                                    <p:anim calcmode="lin" valueType="num">
                                      <p:cBhvr additive="base">
                                        <p:cTn id="327" dur="500"/>
                                        <p:tgtEl>
                                          <p:spTgt spid="1052"/>
                                        </p:tgtEl>
                                        <p:attrNameLst>
                                          <p:attrName>ppt_y</p:attrName>
                                        </p:attrNameLst>
                                      </p:cBhvr>
                                      <p:tavLst>
                                        <p:tav tm="0">
                                          <p:val>
                                            <p:strVal val="ppt_y"/>
                                          </p:val>
                                        </p:tav>
                                        <p:tav tm="100000">
                                          <p:val>
                                            <p:strVal val="1+ppt_h/2"/>
                                          </p:val>
                                        </p:tav>
                                      </p:tavLst>
                                    </p:anim>
                                    <p:set>
                                      <p:cBhvr>
                                        <p:cTn id="328" dur="1" fill="hold">
                                          <p:stCondLst>
                                            <p:cond delay="499"/>
                                          </p:stCondLst>
                                        </p:cTn>
                                        <p:tgtEl>
                                          <p:spTgt spid="1052"/>
                                        </p:tgtEl>
                                        <p:attrNameLst>
                                          <p:attrName>style.visibility</p:attrName>
                                        </p:attrNameLst>
                                      </p:cBhvr>
                                      <p:to>
                                        <p:strVal val="hidden"/>
                                      </p:to>
                                    </p:set>
                                  </p:childTnLst>
                                </p:cTn>
                              </p:par>
                            </p:childTnLst>
                          </p:cTn>
                        </p:par>
                      </p:childTnLst>
                    </p:cTn>
                  </p:par>
                  <p:par>
                    <p:cTn id="329" fill="hold">
                      <p:stCondLst>
                        <p:cond delay="indefinite"/>
                      </p:stCondLst>
                      <p:childTnLst>
                        <p:par>
                          <p:cTn id="330" fill="hold">
                            <p:stCondLst>
                              <p:cond delay="0"/>
                            </p:stCondLst>
                            <p:childTnLst>
                              <p:par>
                                <p:cTn id="331" presetID="45" presetClass="entr" presetSubtype="0" fill="hold" nodeType="clickEffect">
                                  <p:stCondLst>
                                    <p:cond delay="0"/>
                                  </p:stCondLst>
                                  <p:childTnLst>
                                    <p:set>
                                      <p:cBhvr>
                                        <p:cTn id="332" dur="1" fill="hold">
                                          <p:stCondLst>
                                            <p:cond delay="0"/>
                                          </p:stCondLst>
                                        </p:cTn>
                                        <p:tgtEl>
                                          <p:spTgt spid="1053"/>
                                        </p:tgtEl>
                                        <p:attrNameLst>
                                          <p:attrName>style.visibility</p:attrName>
                                        </p:attrNameLst>
                                      </p:cBhvr>
                                      <p:to>
                                        <p:strVal val="visible"/>
                                      </p:to>
                                    </p:set>
                                    <p:animEffect transition="in" filter="fade">
                                      <p:cBhvr>
                                        <p:cTn id="333" dur="2000"/>
                                        <p:tgtEl>
                                          <p:spTgt spid="1053"/>
                                        </p:tgtEl>
                                      </p:cBhvr>
                                    </p:animEffect>
                                    <p:anim calcmode="lin" valueType="num">
                                      <p:cBhvr>
                                        <p:cTn id="334" dur="2000" fill="hold"/>
                                        <p:tgtEl>
                                          <p:spTgt spid="1053"/>
                                        </p:tgtEl>
                                        <p:attrNameLst>
                                          <p:attrName>ppt_w</p:attrName>
                                        </p:attrNameLst>
                                      </p:cBhvr>
                                      <p:tavLst>
                                        <p:tav tm="0" fmla="#ppt_w*sin(2.5*pi*$)">
                                          <p:val>
                                            <p:fltVal val="0"/>
                                          </p:val>
                                        </p:tav>
                                        <p:tav tm="100000">
                                          <p:val>
                                            <p:fltVal val="1"/>
                                          </p:val>
                                        </p:tav>
                                      </p:tavLst>
                                    </p:anim>
                                    <p:anim calcmode="lin" valueType="num">
                                      <p:cBhvr>
                                        <p:cTn id="335" dur="2000" fill="hold"/>
                                        <p:tgtEl>
                                          <p:spTgt spid="1053"/>
                                        </p:tgtEl>
                                        <p:attrNameLst>
                                          <p:attrName>ppt_h</p:attrName>
                                        </p:attrNameLst>
                                      </p:cBhvr>
                                      <p:tavLst>
                                        <p:tav tm="0">
                                          <p:val>
                                            <p:strVal val="#ppt_h"/>
                                          </p:val>
                                        </p:tav>
                                        <p:tav tm="100000">
                                          <p:val>
                                            <p:strVal val="#ppt_h"/>
                                          </p:val>
                                        </p:tav>
                                      </p:tavLst>
                                    </p:anim>
                                  </p:childTnLst>
                                </p:cTn>
                              </p:par>
                            </p:childTnLst>
                          </p:cTn>
                        </p:par>
                      </p:childTnLst>
                    </p:cTn>
                  </p:par>
                  <p:par>
                    <p:cTn id="336" fill="hold">
                      <p:stCondLst>
                        <p:cond delay="indefinite"/>
                      </p:stCondLst>
                      <p:childTnLst>
                        <p:par>
                          <p:cTn id="337" fill="hold">
                            <p:stCondLst>
                              <p:cond delay="0"/>
                            </p:stCondLst>
                            <p:childTnLst>
                              <p:par>
                                <p:cTn id="338" presetID="45" presetClass="exit" presetSubtype="0" fill="hold" nodeType="clickEffect">
                                  <p:stCondLst>
                                    <p:cond delay="0"/>
                                  </p:stCondLst>
                                  <p:childTnLst>
                                    <p:animEffect transition="out" filter="fade">
                                      <p:cBhvr>
                                        <p:cTn id="339" dur="2000"/>
                                        <p:tgtEl>
                                          <p:spTgt spid="1053"/>
                                        </p:tgtEl>
                                      </p:cBhvr>
                                    </p:animEffect>
                                    <p:anim calcmode="lin" valueType="num">
                                      <p:cBhvr>
                                        <p:cTn id="340" dur="2000"/>
                                        <p:tgtEl>
                                          <p:spTgt spid="10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41" dur="2000"/>
                                        <p:tgtEl>
                                          <p:spTgt spid="1053"/>
                                        </p:tgtEl>
                                        <p:attrNameLst>
                                          <p:attrName>ppt_h</p:attrName>
                                        </p:attrNameLst>
                                      </p:cBhvr>
                                      <p:tavLst>
                                        <p:tav tm="0">
                                          <p:val>
                                            <p:strVal val="ppt_h"/>
                                          </p:val>
                                        </p:tav>
                                        <p:tav tm="100000">
                                          <p:val>
                                            <p:strVal val="ppt_h"/>
                                          </p:val>
                                        </p:tav>
                                      </p:tavLst>
                                    </p:anim>
                                    <p:set>
                                      <p:cBhvr>
                                        <p:cTn id="342" dur="1" fill="hold">
                                          <p:stCondLst>
                                            <p:cond delay="1999"/>
                                          </p:stCondLst>
                                        </p:cTn>
                                        <p:tgtEl>
                                          <p:spTgt spid="1053"/>
                                        </p:tgtEl>
                                        <p:attrNameLst>
                                          <p:attrName>style.visibility</p:attrName>
                                        </p:attrNameLst>
                                      </p:cBhvr>
                                      <p:to>
                                        <p:strVal val="hidden"/>
                                      </p:to>
                                    </p:set>
                                  </p:childTnLst>
                                </p:cTn>
                              </p:par>
                            </p:childTnLst>
                          </p:cTn>
                        </p:par>
                      </p:childTnLst>
                    </p:cTn>
                  </p:par>
                  <p:par>
                    <p:cTn id="343" fill="hold">
                      <p:stCondLst>
                        <p:cond delay="indefinite"/>
                      </p:stCondLst>
                      <p:childTnLst>
                        <p:par>
                          <p:cTn id="344" fill="hold">
                            <p:stCondLst>
                              <p:cond delay="0"/>
                            </p:stCondLst>
                            <p:childTnLst>
                              <p:par>
                                <p:cTn id="345" presetID="14" presetClass="entr" presetSubtype="10" fill="hold" nodeType="clickEffect">
                                  <p:stCondLst>
                                    <p:cond delay="0"/>
                                  </p:stCondLst>
                                  <p:childTnLst>
                                    <p:set>
                                      <p:cBhvr>
                                        <p:cTn id="346" dur="1" fill="hold">
                                          <p:stCondLst>
                                            <p:cond delay="0"/>
                                          </p:stCondLst>
                                        </p:cTn>
                                        <p:tgtEl>
                                          <p:spTgt spid="1054"/>
                                        </p:tgtEl>
                                        <p:attrNameLst>
                                          <p:attrName>style.visibility</p:attrName>
                                        </p:attrNameLst>
                                      </p:cBhvr>
                                      <p:to>
                                        <p:strVal val="visible"/>
                                      </p:to>
                                    </p:set>
                                    <p:animEffect transition="in" filter="randombar(horizontal)">
                                      <p:cBhvr>
                                        <p:cTn id="347" dur="500"/>
                                        <p:tgtEl>
                                          <p:spTgt spid="1054"/>
                                        </p:tgtEl>
                                      </p:cBhvr>
                                    </p:animEffect>
                                  </p:childTnLst>
                                </p:cTn>
                              </p:par>
                            </p:childTnLst>
                          </p:cTn>
                        </p:par>
                      </p:childTnLst>
                    </p:cTn>
                  </p:par>
                  <p:par>
                    <p:cTn id="348" fill="hold">
                      <p:stCondLst>
                        <p:cond delay="indefinite"/>
                      </p:stCondLst>
                      <p:childTnLst>
                        <p:par>
                          <p:cTn id="349" fill="hold">
                            <p:stCondLst>
                              <p:cond delay="0"/>
                            </p:stCondLst>
                            <p:childTnLst>
                              <p:par>
                                <p:cTn id="350" presetID="53" presetClass="entr" presetSubtype="16" fill="hold" nodeType="clickEffect">
                                  <p:stCondLst>
                                    <p:cond delay="0"/>
                                  </p:stCondLst>
                                  <p:childTnLst>
                                    <p:set>
                                      <p:cBhvr>
                                        <p:cTn id="351" dur="1" fill="hold">
                                          <p:stCondLst>
                                            <p:cond delay="0"/>
                                          </p:stCondLst>
                                        </p:cTn>
                                        <p:tgtEl>
                                          <p:spTgt spid="1055"/>
                                        </p:tgtEl>
                                        <p:attrNameLst>
                                          <p:attrName>style.visibility</p:attrName>
                                        </p:attrNameLst>
                                      </p:cBhvr>
                                      <p:to>
                                        <p:strVal val="visible"/>
                                      </p:to>
                                    </p:set>
                                    <p:anim calcmode="lin" valueType="num">
                                      <p:cBhvr>
                                        <p:cTn id="352" dur="500" fill="hold"/>
                                        <p:tgtEl>
                                          <p:spTgt spid="1055"/>
                                        </p:tgtEl>
                                        <p:attrNameLst>
                                          <p:attrName>ppt_w</p:attrName>
                                        </p:attrNameLst>
                                      </p:cBhvr>
                                      <p:tavLst>
                                        <p:tav tm="0">
                                          <p:val>
                                            <p:fltVal val="0"/>
                                          </p:val>
                                        </p:tav>
                                        <p:tav tm="100000">
                                          <p:val>
                                            <p:strVal val="#ppt_w"/>
                                          </p:val>
                                        </p:tav>
                                      </p:tavLst>
                                    </p:anim>
                                    <p:anim calcmode="lin" valueType="num">
                                      <p:cBhvr>
                                        <p:cTn id="353" dur="500" fill="hold"/>
                                        <p:tgtEl>
                                          <p:spTgt spid="1055"/>
                                        </p:tgtEl>
                                        <p:attrNameLst>
                                          <p:attrName>ppt_h</p:attrName>
                                        </p:attrNameLst>
                                      </p:cBhvr>
                                      <p:tavLst>
                                        <p:tav tm="0">
                                          <p:val>
                                            <p:fltVal val="0"/>
                                          </p:val>
                                        </p:tav>
                                        <p:tav tm="100000">
                                          <p:val>
                                            <p:strVal val="#ppt_h"/>
                                          </p:val>
                                        </p:tav>
                                      </p:tavLst>
                                    </p:anim>
                                    <p:animEffect transition="in" filter="fade">
                                      <p:cBhvr>
                                        <p:cTn id="354" dur="500"/>
                                        <p:tgtEl>
                                          <p:spTgt spid="1055"/>
                                        </p:tgtEl>
                                      </p:cBhvr>
                                    </p:animEffect>
                                  </p:childTnLst>
                                </p:cTn>
                              </p:par>
                            </p:childTnLst>
                          </p:cTn>
                        </p:par>
                      </p:childTnLst>
                    </p:cTn>
                  </p:par>
                  <p:par>
                    <p:cTn id="355" fill="hold">
                      <p:stCondLst>
                        <p:cond delay="indefinite"/>
                      </p:stCondLst>
                      <p:childTnLst>
                        <p:par>
                          <p:cTn id="356" fill="hold">
                            <p:stCondLst>
                              <p:cond delay="0"/>
                            </p:stCondLst>
                            <p:childTnLst>
                              <p:par>
                                <p:cTn id="357" presetID="53" presetClass="exit" presetSubtype="32" fill="hold" nodeType="clickEffect">
                                  <p:stCondLst>
                                    <p:cond delay="0"/>
                                  </p:stCondLst>
                                  <p:childTnLst>
                                    <p:anim calcmode="lin" valueType="num">
                                      <p:cBhvr>
                                        <p:cTn id="358" dur="500"/>
                                        <p:tgtEl>
                                          <p:spTgt spid="1055"/>
                                        </p:tgtEl>
                                        <p:attrNameLst>
                                          <p:attrName>ppt_w</p:attrName>
                                        </p:attrNameLst>
                                      </p:cBhvr>
                                      <p:tavLst>
                                        <p:tav tm="0">
                                          <p:val>
                                            <p:strVal val="ppt_w"/>
                                          </p:val>
                                        </p:tav>
                                        <p:tav tm="100000">
                                          <p:val>
                                            <p:fltVal val="0"/>
                                          </p:val>
                                        </p:tav>
                                      </p:tavLst>
                                    </p:anim>
                                    <p:anim calcmode="lin" valueType="num">
                                      <p:cBhvr>
                                        <p:cTn id="359" dur="500"/>
                                        <p:tgtEl>
                                          <p:spTgt spid="1055"/>
                                        </p:tgtEl>
                                        <p:attrNameLst>
                                          <p:attrName>ppt_h</p:attrName>
                                        </p:attrNameLst>
                                      </p:cBhvr>
                                      <p:tavLst>
                                        <p:tav tm="0">
                                          <p:val>
                                            <p:strVal val="ppt_h"/>
                                          </p:val>
                                        </p:tav>
                                        <p:tav tm="100000">
                                          <p:val>
                                            <p:fltVal val="0"/>
                                          </p:val>
                                        </p:tav>
                                      </p:tavLst>
                                    </p:anim>
                                    <p:animEffect transition="out" filter="fade">
                                      <p:cBhvr>
                                        <p:cTn id="360" dur="500"/>
                                        <p:tgtEl>
                                          <p:spTgt spid="1055"/>
                                        </p:tgtEl>
                                      </p:cBhvr>
                                    </p:animEffect>
                                    <p:set>
                                      <p:cBhvr>
                                        <p:cTn id="361" dur="1" fill="hold">
                                          <p:stCondLst>
                                            <p:cond delay="499"/>
                                          </p:stCondLst>
                                        </p:cTn>
                                        <p:tgtEl>
                                          <p:spTgt spid="1055"/>
                                        </p:tgtEl>
                                        <p:attrNameLst>
                                          <p:attrName>style.visibility</p:attrName>
                                        </p:attrNameLst>
                                      </p:cBhvr>
                                      <p:to>
                                        <p:strVal val="hidden"/>
                                      </p:to>
                                    </p:set>
                                  </p:childTnLst>
                                </p:cTn>
                              </p:par>
                            </p:childTnLst>
                          </p:cTn>
                        </p:par>
                      </p:childTnLst>
                    </p:cTn>
                  </p:par>
                  <p:par>
                    <p:cTn id="362" fill="hold">
                      <p:stCondLst>
                        <p:cond delay="indefinite"/>
                      </p:stCondLst>
                      <p:childTnLst>
                        <p:par>
                          <p:cTn id="363" fill="hold">
                            <p:stCondLst>
                              <p:cond delay="0"/>
                            </p:stCondLst>
                            <p:childTnLst>
                              <p:par>
                                <p:cTn id="364" presetID="16" presetClass="exit" presetSubtype="21" fill="hold" nodeType="clickEffect">
                                  <p:stCondLst>
                                    <p:cond delay="0"/>
                                  </p:stCondLst>
                                  <p:childTnLst>
                                    <p:animEffect transition="out" filter="barn(inVertical)">
                                      <p:cBhvr>
                                        <p:cTn id="365" dur="500"/>
                                        <p:tgtEl>
                                          <p:spTgt spid="1054"/>
                                        </p:tgtEl>
                                      </p:cBhvr>
                                    </p:animEffect>
                                    <p:set>
                                      <p:cBhvr>
                                        <p:cTn id="366" dur="1" fill="hold">
                                          <p:stCondLst>
                                            <p:cond delay="499"/>
                                          </p:stCondLst>
                                        </p:cTn>
                                        <p:tgtEl>
                                          <p:spTgt spid="1054"/>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10" presetClass="entr" presetSubtype="0" fill="hold" nodeType="clickEffect">
                                  <p:stCondLst>
                                    <p:cond delay="0"/>
                                  </p:stCondLst>
                                  <p:childTnLst>
                                    <p:set>
                                      <p:cBhvr>
                                        <p:cTn id="370" dur="1" fill="hold">
                                          <p:stCondLst>
                                            <p:cond delay="0"/>
                                          </p:stCondLst>
                                        </p:cTn>
                                        <p:tgtEl>
                                          <p:spTgt spid="1056"/>
                                        </p:tgtEl>
                                        <p:attrNameLst>
                                          <p:attrName>style.visibility</p:attrName>
                                        </p:attrNameLst>
                                      </p:cBhvr>
                                      <p:to>
                                        <p:strVal val="visible"/>
                                      </p:to>
                                    </p:set>
                                    <p:animEffect transition="in" filter="fade">
                                      <p:cBhvr>
                                        <p:cTn id="371" dur="500"/>
                                        <p:tgtEl>
                                          <p:spTgt spid="1056"/>
                                        </p:tgtEl>
                                      </p:cBhvr>
                                    </p:animEffect>
                                  </p:childTnLst>
                                </p:cTn>
                              </p:par>
                            </p:childTnLst>
                          </p:cTn>
                        </p:par>
                      </p:childTnLst>
                    </p:cTn>
                  </p:par>
                  <p:par>
                    <p:cTn id="372" fill="hold">
                      <p:stCondLst>
                        <p:cond delay="indefinite"/>
                      </p:stCondLst>
                      <p:childTnLst>
                        <p:par>
                          <p:cTn id="373" fill="hold">
                            <p:stCondLst>
                              <p:cond delay="0"/>
                            </p:stCondLst>
                            <p:childTnLst>
                              <p:par>
                                <p:cTn id="374" presetID="10" presetClass="exit" presetSubtype="0" fill="hold" nodeType="clickEffect">
                                  <p:stCondLst>
                                    <p:cond delay="0"/>
                                  </p:stCondLst>
                                  <p:childTnLst>
                                    <p:animEffect transition="out" filter="fade">
                                      <p:cBhvr>
                                        <p:cTn id="375" dur="500"/>
                                        <p:tgtEl>
                                          <p:spTgt spid="1056"/>
                                        </p:tgtEl>
                                      </p:cBhvr>
                                    </p:animEffect>
                                    <p:set>
                                      <p:cBhvr>
                                        <p:cTn id="376" dur="1" fill="hold">
                                          <p:stCondLst>
                                            <p:cond delay="499"/>
                                          </p:stCondLst>
                                        </p:cTn>
                                        <p:tgtEl>
                                          <p:spTgt spid="1056"/>
                                        </p:tgtEl>
                                        <p:attrNameLst>
                                          <p:attrName>style.visibility</p:attrName>
                                        </p:attrNameLst>
                                      </p:cBhvr>
                                      <p:to>
                                        <p:strVal val="hidden"/>
                                      </p:to>
                                    </p:set>
                                  </p:childTnLst>
                                </p:cTn>
                              </p:par>
                            </p:childTnLst>
                          </p:cTn>
                        </p:par>
                      </p:childTnLst>
                    </p:cTn>
                  </p:par>
                  <p:par>
                    <p:cTn id="377" fill="hold">
                      <p:stCondLst>
                        <p:cond delay="indefinite"/>
                      </p:stCondLst>
                      <p:childTnLst>
                        <p:par>
                          <p:cTn id="378" fill="hold">
                            <p:stCondLst>
                              <p:cond delay="0"/>
                            </p:stCondLst>
                            <p:childTnLst>
                              <p:par>
                                <p:cTn id="379" presetID="22" presetClass="entr" presetSubtype="4" fill="hold" nodeType="clickEffect">
                                  <p:stCondLst>
                                    <p:cond delay="0"/>
                                  </p:stCondLst>
                                  <p:childTnLst>
                                    <p:set>
                                      <p:cBhvr>
                                        <p:cTn id="380" dur="1" fill="hold">
                                          <p:stCondLst>
                                            <p:cond delay="0"/>
                                          </p:stCondLst>
                                        </p:cTn>
                                        <p:tgtEl>
                                          <p:spTgt spid="1057"/>
                                        </p:tgtEl>
                                        <p:attrNameLst>
                                          <p:attrName>style.visibility</p:attrName>
                                        </p:attrNameLst>
                                      </p:cBhvr>
                                      <p:to>
                                        <p:strVal val="visible"/>
                                      </p:to>
                                    </p:set>
                                    <p:animEffect transition="in" filter="wipe(down)">
                                      <p:cBhvr>
                                        <p:cTn id="381" dur="500"/>
                                        <p:tgtEl>
                                          <p:spTgt spid="1057"/>
                                        </p:tgtEl>
                                      </p:cBhvr>
                                    </p:animEffect>
                                  </p:childTnLst>
                                </p:cTn>
                              </p:par>
                            </p:childTnLst>
                          </p:cTn>
                        </p:par>
                      </p:childTnLst>
                    </p:cTn>
                  </p:par>
                  <p:par>
                    <p:cTn id="382" fill="hold">
                      <p:stCondLst>
                        <p:cond delay="indefinite"/>
                      </p:stCondLst>
                      <p:childTnLst>
                        <p:par>
                          <p:cTn id="383" fill="hold">
                            <p:stCondLst>
                              <p:cond delay="0"/>
                            </p:stCondLst>
                            <p:childTnLst>
                              <p:par>
                                <p:cTn id="384" presetID="22" presetClass="exit" presetSubtype="4" fill="hold" nodeType="clickEffect">
                                  <p:stCondLst>
                                    <p:cond delay="0"/>
                                  </p:stCondLst>
                                  <p:childTnLst>
                                    <p:animEffect transition="out" filter="wipe(down)">
                                      <p:cBhvr>
                                        <p:cTn id="385" dur="500"/>
                                        <p:tgtEl>
                                          <p:spTgt spid="1057"/>
                                        </p:tgtEl>
                                      </p:cBhvr>
                                    </p:animEffect>
                                    <p:set>
                                      <p:cBhvr>
                                        <p:cTn id="386" dur="1" fill="hold">
                                          <p:stCondLst>
                                            <p:cond delay="499"/>
                                          </p:stCondLst>
                                        </p:cTn>
                                        <p:tgtEl>
                                          <p:spTgt spid="1057"/>
                                        </p:tgtEl>
                                        <p:attrNameLst>
                                          <p:attrName>style.visibility</p:attrName>
                                        </p:attrNameLst>
                                      </p:cBhvr>
                                      <p:to>
                                        <p:strVal val="hidden"/>
                                      </p:to>
                                    </p:set>
                                  </p:childTnLst>
                                </p:cTn>
                              </p:par>
                            </p:childTnLst>
                          </p:cTn>
                        </p:par>
                      </p:childTnLst>
                    </p:cTn>
                  </p:par>
                  <p:par>
                    <p:cTn id="387" fill="hold">
                      <p:stCondLst>
                        <p:cond delay="indefinite"/>
                      </p:stCondLst>
                      <p:childTnLst>
                        <p:par>
                          <p:cTn id="388" fill="hold">
                            <p:stCondLst>
                              <p:cond delay="0"/>
                            </p:stCondLst>
                            <p:childTnLst>
                              <p:par>
                                <p:cTn id="389" presetID="1" presetClass="entr" presetSubtype="0" fill="hold" nodeType="clickEffect">
                                  <p:stCondLst>
                                    <p:cond delay="0"/>
                                  </p:stCondLst>
                                  <p:childTnLst>
                                    <p:set>
                                      <p:cBhvr>
                                        <p:cTn id="390" dur="1" fill="hold">
                                          <p:stCondLst>
                                            <p:cond delay="0"/>
                                          </p:stCondLst>
                                        </p:cTn>
                                        <p:tgtEl>
                                          <p:spTgt spid="1058"/>
                                        </p:tgtEl>
                                        <p:attrNameLst>
                                          <p:attrName>style.visibility</p:attrName>
                                        </p:attrNameLst>
                                      </p:cBhvr>
                                      <p:to>
                                        <p:strVal val="visible"/>
                                      </p:to>
                                    </p:set>
                                  </p:childTnLst>
                                </p:cTn>
                              </p:par>
                            </p:childTnLst>
                          </p:cTn>
                        </p:par>
                      </p:childTnLst>
                    </p:cTn>
                  </p:par>
                  <p:par>
                    <p:cTn id="391" fill="hold">
                      <p:stCondLst>
                        <p:cond delay="indefinite"/>
                      </p:stCondLst>
                      <p:childTnLst>
                        <p:par>
                          <p:cTn id="392" fill="hold">
                            <p:stCondLst>
                              <p:cond delay="0"/>
                            </p:stCondLst>
                            <p:childTnLst>
                              <p:par>
                                <p:cTn id="393" presetID="1" presetClass="exit" presetSubtype="0" fill="hold" nodeType="clickEffect">
                                  <p:stCondLst>
                                    <p:cond delay="0"/>
                                  </p:stCondLst>
                                  <p:childTnLst>
                                    <p:set>
                                      <p:cBhvr>
                                        <p:cTn id="394" dur="1" fill="hold">
                                          <p:stCondLst>
                                            <p:cond delay="0"/>
                                          </p:stCondLst>
                                        </p:cTn>
                                        <p:tgtEl>
                                          <p:spTgt spid="1058"/>
                                        </p:tgtEl>
                                        <p:attrNameLst>
                                          <p:attrName>style.visibility</p:attrName>
                                        </p:attrNameLst>
                                      </p:cBhvr>
                                      <p:to>
                                        <p:strVal val="hidden"/>
                                      </p:to>
                                    </p:set>
                                  </p:childTnLst>
                                </p:cTn>
                              </p:par>
                            </p:childTnLst>
                          </p:cTn>
                        </p:par>
                      </p:childTnLst>
                    </p:cTn>
                  </p:par>
                  <p:par>
                    <p:cTn id="395" fill="hold">
                      <p:stCondLst>
                        <p:cond delay="indefinite"/>
                      </p:stCondLst>
                      <p:childTnLst>
                        <p:par>
                          <p:cTn id="396" fill="hold">
                            <p:stCondLst>
                              <p:cond delay="0"/>
                            </p:stCondLst>
                            <p:childTnLst>
                              <p:par>
                                <p:cTn id="397" presetID="42" presetClass="entr" presetSubtype="0" fill="hold" nodeType="clickEffect">
                                  <p:stCondLst>
                                    <p:cond delay="0"/>
                                  </p:stCondLst>
                                  <p:childTnLst>
                                    <p:set>
                                      <p:cBhvr>
                                        <p:cTn id="398" dur="1" fill="hold">
                                          <p:stCondLst>
                                            <p:cond delay="0"/>
                                          </p:stCondLst>
                                        </p:cTn>
                                        <p:tgtEl>
                                          <p:spTgt spid="1059"/>
                                        </p:tgtEl>
                                        <p:attrNameLst>
                                          <p:attrName>style.visibility</p:attrName>
                                        </p:attrNameLst>
                                      </p:cBhvr>
                                      <p:to>
                                        <p:strVal val="visible"/>
                                      </p:to>
                                    </p:set>
                                    <p:animEffect transition="in" filter="fade">
                                      <p:cBhvr>
                                        <p:cTn id="399" dur="1000"/>
                                        <p:tgtEl>
                                          <p:spTgt spid="1059"/>
                                        </p:tgtEl>
                                      </p:cBhvr>
                                    </p:animEffect>
                                    <p:anim calcmode="lin" valueType="num">
                                      <p:cBhvr>
                                        <p:cTn id="400" dur="1000" fill="hold"/>
                                        <p:tgtEl>
                                          <p:spTgt spid="1059"/>
                                        </p:tgtEl>
                                        <p:attrNameLst>
                                          <p:attrName>ppt_x</p:attrName>
                                        </p:attrNameLst>
                                      </p:cBhvr>
                                      <p:tavLst>
                                        <p:tav tm="0">
                                          <p:val>
                                            <p:strVal val="#ppt_x"/>
                                          </p:val>
                                        </p:tav>
                                        <p:tav tm="100000">
                                          <p:val>
                                            <p:strVal val="#ppt_x"/>
                                          </p:val>
                                        </p:tav>
                                      </p:tavLst>
                                    </p:anim>
                                    <p:anim calcmode="lin" valueType="num">
                                      <p:cBhvr>
                                        <p:cTn id="401" dur="1000" fill="hold"/>
                                        <p:tgtEl>
                                          <p:spTgt spid="1059"/>
                                        </p:tgtEl>
                                        <p:attrNameLst>
                                          <p:attrName>ppt_y</p:attrName>
                                        </p:attrNameLst>
                                      </p:cBhvr>
                                      <p:tavLst>
                                        <p:tav tm="0">
                                          <p:val>
                                            <p:strVal val="#ppt_y+.1"/>
                                          </p:val>
                                        </p:tav>
                                        <p:tav tm="100000">
                                          <p:val>
                                            <p:strVal val="#ppt_y"/>
                                          </p:val>
                                        </p:tav>
                                      </p:tavLst>
                                    </p:anim>
                                  </p:childTnLst>
                                </p:cTn>
                              </p:par>
                            </p:childTnLst>
                          </p:cTn>
                        </p:par>
                      </p:childTnLst>
                    </p:cTn>
                  </p:par>
                  <p:par>
                    <p:cTn id="402" fill="hold">
                      <p:stCondLst>
                        <p:cond delay="indefinite"/>
                      </p:stCondLst>
                      <p:childTnLst>
                        <p:par>
                          <p:cTn id="403" fill="hold">
                            <p:stCondLst>
                              <p:cond delay="0"/>
                            </p:stCondLst>
                            <p:childTnLst>
                              <p:par>
                                <p:cTn id="404" presetID="8" presetClass="emph" presetSubtype="0" fill="hold" nodeType="clickEffect">
                                  <p:stCondLst>
                                    <p:cond delay="0"/>
                                  </p:stCondLst>
                                  <p:childTnLst>
                                    <p:animRot by="21600000">
                                      <p:cBhvr>
                                        <p:cTn id="405" dur="2000" fill="hold"/>
                                        <p:tgtEl>
                                          <p:spTgt spid="1059"/>
                                        </p:tgtEl>
                                        <p:attrNameLst>
                                          <p:attrName>r</p:attrName>
                                        </p:attrNameLst>
                                      </p:cBhvr>
                                    </p:animRot>
                                  </p:childTnLst>
                                </p:cTn>
                              </p:par>
                            </p:childTnLst>
                          </p:cTn>
                        </p:par>
                      </p:childTnLst>
                    </p:cTn>
                  </p:par>
                  <p:par>
                    <p:cTn id="406" fill="hold">
                      <p:stCondLst>
                        <p:cond delay="indefinite"/>
                      </p:stCondLst>
                      <p:childTnLst>
                        <p:par>
                          <p:cTn id="407" fill="hold">
                            <p:stCondLst>
                              <p:cond delay="0"/>
                            </p:stCondLst>
                            <p:childTnLst>
                              <p:par>
                                <p:cTn id="408" presetID="10" presetClass="exit" presetSubtype="0" fill="hold" nodeType="clickEffect">
                                  <p:stCondLst>
                                    <p:cond delay="0"/>
                                  </p:stCondLst>
                                  <p:childTnLst>
                                    <p:animEffect transition="out" filter="fade">
                                      <p:cBhvr>
                                        <p:cTn id="409" dur="500"/>
                                        <p:tgtEl>
                                          <p:spTgt spid="1059"/>
                                        </p:tgtEl>
                                      </p:cBhvr>
                                    </p:animEffect>
                                    <p:set>
                                      <p:cBhvr>
                                        <p:cTn id="410" dur="1" fill="hold">
                                          <p:stCondLst>
                                            <p:cond delay="499"/>
                                          </p:stCondLst>
                                        </p:cTn>
                                        <p:tgtEl>
                                          <p:spTgt spid="10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21000"/>
          </a:stretch>
        </a:blipFill>
        <a:effectLst/>
      </p:bgPr>
    </p:bg>
    <p:spTree>
      <p:nvGrpSpPr>
        <p:cNvPr id="1" name=""/>
        <p:cNvGrpSpPr/>
        <p:nvPr/>
      </p:nvGrpSpPr>
      <p:grpSpPr>
        <a:xfrm>
          <a:off x="0" y="0"/>
          <a:ext cx="0" cy="0"/>
          <a:chOff x="0" y="0"/>
          <a:chExt cx="0" cy="0"/>
        </a:xfrm>
      </p:grpSpPr>
      <p:pic>
        <p:nvPicPr>
          <p:cNvPr id="1030" name="Picture 6" descr="C:\Users\Lydia.stables\Desktop\cloud-internet-technology_53876-941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4089" y="3674416"/>
            <a:ext cx="7315459" cy="365480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224115" y="2132856"/>
            <a:ext cx="10939264" cy="1728192"/>
          </a:xfrm>
        </p:spPr>
        <p:txBody>
          <a:bodyPr>
            <a:normAutofit/>
            <a:scene3d>
              <a:camera prst="orthographicFront"/>
              <a:lightRig rig="threePt" dir="t"/>
            </a:scene3d>
            <a:sp3d extrusionH="57150">
              <a:bevelT w="38100" h="38100" prst="relaxedInset"/>
            </a:sp3d>
          </a:bodyPr>
          <a:lstStyle/>
          <a:p>
            <a:r>
              <a:rPr lang="en-GB" sz="8800" cap="all" dirty="0" smtClean="0">
                <a:ln>
                  <a:solidFill>
                    <a:schemeClr val="tx1"/>
                  </a:solidFill>
                  <a:prstDash val="sysDot"/>
                </a:ln>
                <a:solidFill>
                  <a:schemeClr val="bg1">
                    <a:lumMod val="75000"/>
                  </a:schemeClr>
                </a:solidFill>
                <a:effectLst>
                  <a:outerShdw blurRad="50800" dist="50800" dir="5400000" algn="ctr" rotWithShape="0">
                    <a:srgbClr val="000000">
                      <a:alpha val="62000"/>
                    </a:srgbClr>
                  </a:outerShdw>
                  <a:reflection stA="66000" endPos="65000" dist="50800" dir="5400000" sy="-100000" algn="bl" rotWithShape="0"/>
                </a:effectLst>
                <a:latin typeface="Aharoni" panose="02010803020104030203" pitchFamily="2" charset="-79"/>
                <a:cs typeface="Aharoni" panose="02010803020104030203" pitchFamily="2" charset="-79"/>
              </a:rPr>
              <a:t>TECHNOL    GY</a:t>
            </a:r>
            <a:r>
              <a:rPr lang="en-GB" sz="8800" dirty="0" smtClean="0">
                <a:solidFill>
                  <a:schemeClr val="bg1">
                    <a:lumMod val="75000"/>
                  </a:schemeClr>
                </a:solidFill>
                <a:latin typeface="Felix Titling" panose="04060505060202020A04" pitchFamily="82" charset="0"/>
              </a:rPr>
              <a:t> </a:t>
            </a:r>
            <a:endParaRPr lang="en-GB" sz="8800" dirty="0">
              <a:solidFill>
                <a:schemeClr val="bg1">
                  <a:lumMod val="75000"/>
                </a:schemeClr>
              </a:solidFill>
              <a:latin typeface="Felix Titling" panose="04060505060202020A04" pitchFamily="82" charset="0"/>
            </a:endParaRP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670" y="2420888"/>
            <a:ext cx="1279589" cy="100811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Lydia.stables\Desktop\Instagram_logo_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3878" y="2421560"/>
            <a:ext cx="1289113" cy="9668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72331" y="476672"/>
            <a:ext cx="2510092" cy="1656184"/>
          </a:xfrm>
          <a:prstGeom prst="rect">
            <a:avLst/>
          </a:prstGeom>
          <a:noFill/>
          <a:effectLst>
            <a:glow>
              <a:schemeClr val="accent1">
                <a:alpha val="40000"/>
              </a:schemeClr>
            </a:glow>
            <a:softEdge rad="317500"/>
          </a:effectLst>
          <a:extLst>
            <a:ext uri="{909E8E84-426E-40DD-AFC4-6F175D3DCCD1}">
              <a14:hiddenFill xmlns:a14="http://schemas.microsoft.com/office/drawing/2010/main">
                <a:solidFill>
                  <a:srgbClr val="FFFFFF"/>
                </a:solidFill>
              </a14:hiddenFill>
            </a:ext>
          </a:extLst>
        </p:spPr>
      </p:pic>
      <p:pic>
        <p:nvPicPr>
          <p:cNvPr id="14" name="Picture 13" descr="See the source image"/>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10374" y="4724151"/>
            <a:ext cx="1772074" cy="1588770"/>
          </a:xfrm>
          <a:prstGeom prst="rect">
            <a:avLst/>
          </a:prstGeom>
          <a:noFill/>
          <a:ln>
            <a:noFill/>
          </a:ln>
          <a:effectLst>
            <a:softEdge rad="127000"/>
          </a:effectLst>
        </p:spPr>
      </p:pic>
      <p:pic>
        <p:nvPicPr>
          <p:cNvPr id="15" name="Picture 14" descr="Image result for hdmi logo"/>
          <p:cNvPicPr/>
          <p:nvPr/>
        </p:nvPicPr>
        <p:blipFill>
          <a:blip r:embed="rId10">
            <a:extLst>
              <a:ext uri="{28A0092B-C50C-407E-A947-70E740481C1C}">
                <a14:useLocalDpi xmlns:a14="http://schemas.microsoft.com/office/drawing/2010/main" val="0"/>
              </a:ext>
            </a:extLst>
          </a:blip>
          <a:srcRect/>
          <a:stretch>
            <a:fillRect/>
          </a:stretch>
        </p:blipFill>
        <p:spPr bwMode="auto">
          <a:xfrm>
            <a:off x="527381" y="561742"/>
            <a:ext cx="2976330" cy="1152128"/>
          </a:xfrm>
          <a:prstGeom prst="rect">
            <a:avLst/>
          </a:prstGeom>
          <a:noFill/>
          <a:ln>
            <a:noFill/>
          </a:ln>
          <a:effectLst>
            <a:softEdge rad="203200"/>
          </a:effectLst>
        </p:spPr>
      </p:pic>
      <p:pic>
        <p:nvPicPr>
          <p:cNvPr id="1034" name="Picture 10" descr="See the source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9999" y="4716247"/>
            <a:ext cx="2489732" cy="140047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6" name="Picture 12" descr="http://incitrio.com/wp-content/uploads/2015/01/Apple_gray_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39883" y="416350"/>
            <a:ext cx="2223873" cy="1667905"/>
          </a:xfrm>
          <a:prstGeom prst="rect">
            <a:avLst/>
          </a:prstGeom>
          <a:noFill/>
          <a:effectLst>
            <a:softEdge rad="139700"/>
          </a:effectLst>
          <a:scene3d>
            <a:camera prst="orthographicFront">
              <a:rot lat="0" lon="300000" rev="0"/>
            </a:camera>
            <a:lightRig rig="threePt" dir="t"/>
          </a:scene3d>
          <a:extLst>
            <a:ext uri="{909E8E84-426E-40DD-AFC4-6F175D3DCCD1}">
              <a14:hiddenFill xmlns:a14="http://schemas.microsoft.com/office/drawing/2010/main">
                <a:solidFill>
                  <a:srgbClr val="FFFFFF"/>
                </a:solidFill>
              </a14:hiddenFill>
            </a:ext>
          </a:extLst>
        </p:spPr>
      </p:pic>
      <p:pic>
        <p:nvPicPr>
          <p:cNvPr id="1038" name="Picture 14" descr="See the source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44697" y="-344264"/>
            <a:ext cx="5414280" cy="3248569"/>
          </a:xfrm>
          <a:prstGeom prst="rect">
            <a:avLst/>
          </a:prstGeom>
          <a:noFill/>
          <a:effectLst>
            <a:softEdge rad="1028700"/>
          </a:effectLst>
          <a:extLst>
            <a:ext uri="{909E8E84-426E-40DD-AFC4-6F175D3DCCD1}">
              <a14:hiddenFill xmlns:a14="http://schemas.microsoft.com/office/drawing/2010/main">
                <a:solidFill>
                  <a:srgbClr val="FFFFFF"/>
                </a:solidFill>
              </a14:hiddenFill>
            </a:ext>
          </a:extLst>
        </p:spPr>
      </p:pic>
      <p:pic>
        <p:nvPicPr>
          <p:cNvPr id="1040" name="Picture 16" descr="See the source imag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563" b="12790"/>
          <a:stretch/>
        </p:blipFill>
        <p:spPr bwMode="auto">
          <a:xfrm>
            <a:off x="8250887" y="1"/>
            <a:ext cx="4152978" cy="2844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42" name="Picture 18" descr="See the source 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47111" y="4221088"/>
            <a:ext cx="2844914" cy="21336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5541" y="116633"/>
            <a:ext cx="3847127" cy="1804357"/>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1046" name="Picture 22" descr="See the source im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9675" y="4578012"/>
            <a:ext cx="3781000" cy="1881048"/>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pic>
        <p:nvPicPr>
          <p:cNvPr id="1048" name="Picture 24" descr="https://i.pinimg.com/736x/50/42/34/50423455c2ef1141f6f335e170e5d14d--instagram-logo-mobile-ui.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14362" y="2298362"/>
            <a:ext cx="2068120" cy="121322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50" name="Picture 26" descr="https://thumb1.shutterstock.com/display_pic_with_logo/129832/609428660/stock-photo-hashtag-realistic-glowing-blue-neon-symbol-against-a-blue-background-609428660.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5193" y="2220707"/>
            <a:ext cx="1856656" cy="1454381"/>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1052" name="Picture 28" descr="See the source image"/>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8255" r="4840"/>
          <a:stretch/>
        </p:blipFill>
        <p:spPr bwMode="auto">
          <a:xfrm>
            <a:off x="7296020" y="2061667"/>
            <a:ext cx="3504000" cy="1744665"/>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1054" name="Picture 30" descr="See the source imag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19197" y="3859500"/>
            <a:ext cx="6465244" cy="27275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57" name="Picture 3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2293" y="223869"/>
            <a:ext cx="6006055" cy="2592288"/>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9" name="Picture 35" descr="See the source imag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45606" y="1137806"/>
            <a:ext cx="2096340" cy="157225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0450168"/>
      </p:ext>
    </p:extLst>
  </p:cSld>
  <p:clrMapOvr>
    <a:masterClrMapping/>
  </p:clrMapOvr>
  <mc:AlternateContent xmlns:mc="http://schemas.openxmlformats.org/markup-compatibility/2006" xmlns:p14="http://schemas.microsoft.com/office/powerpoint/2010/main">
    <mc:Choice Requires="p14">
      <p:transition spd="slow" p14:dur="2500" advTm="24065">
        <p:circle/>
      </p:transition>
    </mc:Choice>
    <mc:Fallback xmlns="">
      <p:transition spd="slow" advTm="24065">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ppt_x"/>
                                          </p:val>
                                        </p:tav>
                                        <p:tav tm="100000">
                                          <p:val>
                                            <p:strVal val="#ppt_x"/>
                                          </p:val>
                                        </p:tav>
                                      </p:tavLst>
                                    </p:anim>
                                    <p:anim calcmode="lin" valueType="num">
                                      <p:cBhvr additive="base">
                                        <p:cTn id="1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2750"/>
                                        <p:tgtEl>
                                          <p:spTgt spid="103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nodeType="clickEffect">
                                  <p:stCondLst>
                                    <p:cond delay="0"/>
                                  </p:stCondLst>
                                  <p:childTnLst>
                                    <p:set>
                                      <p:cBhvr>
                                        <p:cTn id="27" dur="1" fill="hold">
                                          <p:stCondLst>
                                            <p:cond delay="0"/>
                                          </p:stCondLst>
                                        </p:cTn>
                                        <p:tgtEl>
                                          <p:spTgt spid="1032"/>
                                        </p:tgtEl>
                                        <p:attrNameLst>
                                          <p:attrName>style.visibility</p:attrName>
                                        </p:attrNameLst>
                                      </p:cBhvr>
                                      <p:to>
                                        <p:strVal val="visible"/>
                                      </p:to>
                                    </p:set>
                                    <p:anim calcmode="lin" valueType="num">
                                      <p:cBhvr additive="base">
                                        <p:cTn id="28" dur="500" fill="hold"/>
                                        <p:tgtEl>
                                          <p:spTgt spid="1032"/>
                                        </p:tgtEl>
                                        <p:attrNameLst>
                                          <p:attrName>ppt_x</p:attrName>
                                        </p:attrNameLst>
                                      </p:cBhvr>
                                      <p:tavLst>
                                        <p:tav tm="0">
                                          <p:val>
                                            <p:strVal val="0-#ppt_w/2"/>
                                          </p:val>
                                        </p:tav>
                                        <p:tav tm="100000">
                                          <p:val>
                                            <p:strVal val="#ppt_x"/>
                                          </p:val>
                                        </p:tav>
                                      </p:tavLst>
                                    </p:anim>
                                    <p:anim calcmode="lin" valueType="num">
                                      <p:cBhvr additive="base">
                                        <p:cTn id="29"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1+#ppt_w/2"/>
                                          </p:val>
                                        </p:tav>
                                        <p:tav tm="100000">
                                          <p:val>
                                            <p:strVal val="#ppt_x"/>
                                          </p:val>
                                        </p:tav>
                                      </p:tavLst>
                                    </p:anim>
                                    <p:anim calcmode="lin" valueType="num">
                                      <p:cBhvr additive="base">
                                        <p:cTn id="35"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034"/>
                                        </p:tgtEl>
                                        <p:attrNameLst>
                                          <p:attrName>style.visibility</p:attrName>
                                        </p:attrNameLst>
                                      </p:cBhvr>
                                      <p:to>
                                        <p:strVal val="visible"/>
                                      </p:to>
                                    </p:set>
                                    <p:anim calcmode="lin" valueType="num">
                                      <p:cBhvr additive="base">
                                        <p:cTn id="40" dur="500" fill="hold"/>
                                        <p:tgtEl>
                                          <p:spTgt spid="1034"/>
                                        </p:tgtEl>
                                        <p:attrNameLst>
                                          <p:attrName>ppt_x</p:attrName>
                                        </p:attrNameLst>
                                      </p:cBhvr>
                                      <p:tavLst>
                                        <p:tav tm="0">
                                          <p:val>
                                            <p:strVal val="1+#ppt_w/2"/>
                                          </p:val>
                                        </p:tav>
                                        <p:tav tm="100000">
                                          <p:val>
                                            <p:strVal val="#ppt_x"/>
                                          </p:val>
                                        </p:tav>
                                      </p:tavLst>
                                    </p:anim>
                                    <p:anim calcmode="lin" valueType="num">
                                      <p:cBhvr additive="base">
                                        <p:cTn id="41" dur="500" fill="hold"/>
                                        <p:tgtEl>
                                          <p:spTgt spid="1034"/>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9"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0-#ppt_w/2"/>
                                          </p:val>
                                        </p:tav>
                                        <p:tav tm="100000">
                                          <p:val>
                                            <p:strVal val="#ppt_x"/>
                                          </p:val>
                                        </p:tav>
                                      </p:tavLst>
                                    </p:anim>
                                    <p:anim calcmode="lin" valueType="num">
                                      <p:cBhvr additive="base">
                                        <p:cTn id="4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36"/>
                                        </p:tgtEl>
                                        <p:attrNameLst>
                                          <p:attrName>style.visibility</p:attrName>
                                        </p:attrNameLst>
                                      </p:cBhvr>
                                      <p:to>
                                        <p:strVal val="visible"/>
                                      </p:to>
                                    </p:set>
                                    <p:anim calcmode="lin" valueType="num">
                                      <p:cBhvr>
                                        <p:cTn id="52" dur="1000" fill="hold"/>
                                        <p:tgtEl>
                                          <p:spTgt spid="1036"/>
                                        </p:tgtEl>
                                        <p:attrNameLst>
                                          <p:attrName>ppt_w</p:attrName>
                                        </p:attrNameLst>
                                      </p:cBhvr>
                                      <p:tavLst>
                                        <p:tav tm="0">
                                          <p:val>
                                            <p:fltVal val="0"/>
                                          </p:val>
                                        </p:tav>
                                        <p:tav tm="100000">
                                          <p:val>
                                            <p:strVal val="#ppt_w"/>
                                          </p:val>
                                        </p:tav>
                                      </p:tavLst>
                                    </p:anim>
                                    <p:anim calcmode="lin" valueType="num">
                                      <p:cBhvr>
                                        <p:cTn id="53" dur="1000" fill="hold"/>
                                        <p:tgtEl>
                                          <p:spTgt spid="1036"/>
                                        </p:tgtEl>
                                        <p:attrNameLst>
                                          <p:attrName>ppt_h</p:attrName>
                                        </p:attrNameLst>
                                      </p:cBhvr>
                                      <p:tavLst>
                                        <p:tav tm="0">
                                          <p:val>
                                            <p:fltVal val="0"/>
                                          </p:val>
                                        </p:tav>
                                        <p:tav tm="100000">
                                          <p:val>
                                            <p:strVal val="#ppt_h"/>
                                          </p:val>
                                        </p:tav>
                                      </p:tavLst>
                                    </p:anim>
                                    <p:anim calcmode="lin" valueType="num">
                                      <p:cBhvr>
                                        <p:cTn id="54" dur="1000" fill="hold"/>
                                        <p:tgtEl>
                                          <p:spTgt spid="1036"/>
                                        </p:tgtEl>
                                        <p:attrNameLst>
                                          <p:attrName>style.rotation</p:attrName>
                                        </p:attrNameLst>
                                      </p:cBhvr>
                                      <p:tavLst>
                                        <p:tav tm="0">
                                          <p:val>
                                            <p:fltVal val="90"/>
                                          </p:val>
                                        </p:tav>
                                        <p:tav tm="100000">
                                          <p:val>
                                            <p:fltVal val="0"/>
                                          </p:val>
                                        </p:tav>
                                      </p:tavLst>
                                    </p:anim>
                                    <p:animEffect transition="in" filter="fade">
                                      <p:cBhvr>
                                        <p:cTn id="55" dur="1000"/>
                                        <p:tgtEl>
                                          <p:spTgt spid="1036"/>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1000" tmFilter="0, 0; .2, .5; .8, .5; 1, 0"/>
                                        <p:tgtEl>
                                          <p:spTgt spid="1028"/>
                                        </p:tgtEl>
                                      </p:cBhvr>
                                    </p:animEffect>
                                    <p:animScale>
                                      <p:cBhvr>
                                        <p:cTn id="60" dur="500" autoRev="1" fill="hold"/>
                                        <p:tgtEl>
                                          <p:spTgt spid="1028"/>
                                        </p:tgtEl>
                                      </p:cBhvr>
                                      <p:by x="105000" y="105000"/>
                                    </p:animScale>
                                  </p:childTnLst>
                                </p:cTn>
                              </p:par>
                              <p:par>
                                <p:cTn id="61" presetID="26" presetClass="emph" presetSubtype="0" fill="hold" nodeType="withEffect">
                                  <p:stCondLst>
                                    <p:cond delay="0"/>
                                  </p:stCondLst>
                                  <p:childTnLst>
                                    <p:animEffect transition="out" filter="fade">
                                      <p:cBhvr>
                                        <p:cTn id="62" dur="1000" tmFilter="0, 0; .2, .5; .8, .5; 1, 0"/>
                                        <p:tgtEl>
                                          <p:spTgt spid="1027"/>
                                        </p:tgtEl>
                                      </p:cBhvr>
                                    </p:animEffect>
                                    <p:animScale>
                                      <p:cBhvr>
                                        <p:cTn id="63" dur="500" autoRev="1" fill="hold"/>
                                        <p:tgtEl>
                                          <p:spTgt spid="1027"/>
                                        </p:tgtEl>
                                      </p:cBhvr>
                                      <p:by x="105000" y="105000"/>
                                    </p:animScale>
                                  </p:childTnLst>
                                </p:cTn>
                              </p:par>
                              <p:par>
                                <p:cTn id="64" presetID="26" presetClass="emph" presetSubtype="0" fill="hold" nodeType="withEffect">
                                  <p:stCondLst>
                                    <p:cond delay="0"/>
                                  </p:stCondLst>
                                  <p:childTnLst>
                                    <p:animEffect transition="out" filter="fade">
                                      <p:cBhvr>
                                        <p:cTn id="65" dur="1000" tmFilter="0, 0; .2, .5; .8, .5; 1, 0"/>
                                        <p:tgtEl>
                                          <p:spTgt spid="1032"/>
                                        </p:tgtEl>
                                      </p:cBhvr>
                                    </p:animEffect>
                                    <p:animScale>
                                      <p:cBhvr>
                                        <p:cTn id="66" dur="500" autoRev="1" fill="hold"/>
                                        <p:tgtEl>
                                          <p:spTgt spid="1032"/>
                                        </p:tgtEl>
                                      </p:cBhvr>
                                      <p:by x="105000" y="105000"/>
                                    </p:animScale>
                                  </p:childTnLst>
                                </p:cTn>
                              </p:par>
                              <p:par>
                                <p:cTn id="67" presetID="26" presetClass="emph" presetSubtype="0" fill="hold" nodeType="withEffect">
                                  <p:stCondLst>
                                    <p:cond delay="0"/>
                                  </p:stCondLst>
                                  <p:childTnLst>
                                    <p:animEffect transition="out" filter="fade">
                                      <p:cBhvr>
                                        <p:cTn id="68" dur="1000" tmFilter="0, 0; .2, .5; .8, .5; 1, 0"/>
                                        <p:tgtEl>
                                          <p:spTgt spid="15"/>
                                        </p:tgtEl>
                                      </p:cBhvr>
                                    </p:animEffect>
                                    <p:animScale>
                                      <p:cBhvr>
                                        <p:cTn id="69" dur="500" autoRev="1" fill="hold"/>
                                        <p:tgtEl>
                                          <p:spTgt spid="15"/>
                                        </p:tgtEl>
                                      </p:cBhvr>
                                      <p:by x="105000" y="105000"/>
                                    </p:animScale>
                                  </p:childTnLst>
                                </p:cTn>
                              </p:par>
                              <p:par>
                                <p:cTn id="70" presetID="26" presetClass="emph" presetSubtype="0" fill="hold" nodeType="withEffect">
                                  <p:stCondLst>
                                    <p:cond delay="0"/>
                                  </p:stCondLst>
                                  <p:childTnLst>
                                    <p:animEffect transition="out" filter="fade">
                                      <p:cBhvr>
                                        <p:cTn id="71" dur="1000" tmFilter="0, 0; .2, .5; .8, .5; 1, 0"/>
                                        <p:tgtEl>
                                          <p:spTgt spid="1034"/>
                                        </p:tgtEl>
                                      </p:cBhvr>
                                    </p:animEffect>
                                    <p:animScale>
                                      <p:cBhvr>
                                        <p:cTn id="72" dur="500" autoRev="1" fill="hold"/>
                                        <p:tgtEl>
                                          <p:spTgt spid="1034"/>
                                        </p:tgtEl>
                                      </p:cBhvr>
                                      <p:by x="105000" y="105000"/>
                                    </p:animScale>
                                  </p:childTnLst>
                                </p:cTn>
                              </p:par>
                              <p:par>
                                <p:cTn id="73" presetID="26" presetClass="emph" presetSubtype="0" fill="hold" nodeType="withEffect">
                                  <p:stCondLst>
                                    <p:cond delay="0"/>
                                  </p:stCondLst>
                                  <p:childTnLst>
                                    <p:animEffect transition="out" filter="fade">
                                      <p:cBhvr>
                                        <p:cTn id="74" dur="1000" tmFilter="0, 0; .2, .5; .8, .5; 1, 0"/>
                                        <p:tgtEl>
                                          <p:spTgt spid="14"/>
                                        </p:tgtEl>
                                      </p:cBhvr>
                                    </p:animEffect>
                                    <p:animScale>
                                      <p:cBhvr>
                                        <p:cTn id="75" dur="500" autoRev="1" fill="hold"/>
                                        <p:tgtEl>
                                          <p:spTgt spid="14"/>
                                        </p:tgtEl>
                                      </p:cBhvr>
                                      <p:by x="105000" y="105000"/>
                                    </p:animScale>
                                  </p:childTnLst>
                                </p:cTn>
                              </p:par>
                              <p:par>
                                <p:cTn id="76" presetID="26" presetClass="emph" presetSubtype="0" fill="hold" nodeType="withEffect">
                                  <p:stCondLst>
                                    <p:cond delay="0"/>
                                  </p:stCondLst>
                                  <p:childTnLst>
                                    <p:animEffect transition="out" filter="fade">
                                      <p:cBhvr>
                                        <p:cTn id="77" dur="1000" tmFilter="0, 0; .2, .5; .8, .5; 1, 0"/>
                                        <p:tgtEl>
                                          <p:spTgt spid="1036"/>
                                        </p:tgtEl>
                                      </p:cBhvr>
                                    </p:animEffect>
                                    <p:animScale>
                                      <p:cBhvr>
                                        <p:cTn id="78" dur="500" autoRev="1" fill="hold"/>
                                        <p:tgtEl>
                                          <p:spTgt spid="1036"/>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fill="hold" nodeType="clickEffect">
                                  <p:stCondLst>
                                    <p:cond delay="0"/>
                                  </p:stCondLst>
                                  <p:childTnLst>
                                    <p:animEffect transition="out" filter="fade">
                                      <p:cBhvr>
                                        <p:cTn id="82" dur="1000" tmFilter="0, 0; .2, .5; .8, .5; 1, 0"/>
                                        <p:tgtEl>
                                          <p:spTgt spid="1028"/>
                                        </p:tgtEl>
                                      </p:cBhvr>
                                    </p:animEffect>
                                    <p:animScale>
                                      <p:cBhvr>
                                        <p:cTn id="83" dur="500" autoRev="1" fill="hold"/>
                                        <p:tgtEl>
                                          <p:spTgt spid="1028"/>
                                        </p:tgtEl>
                                      </p:cBhvr>
                                      <p:by x="105000" y="105000"/>
                                    </p:animScale>
                                  </p:childTnLst>
                                </p:cTn>
                              </p:par>
                              <p:par>
                                <p:cTn id="84" presetID="26" presetClass="emph" presetSubtype="0" fill="hold" nodeType="withEffect">
                                  <p:stCondLst>
                                    <p:cond delay="0"/>
                                  </p:stCondLst>
                                  <p:childTnLst>
                                    <p:animEffect transition="out" filter="fade">
                                      <p:cBhvr>
                                        <p:cTn id="85" dur="1000" tmFilter="0, 0; .2, .5; .8, .5; 1, 0"/>
                                        <p:tgtEl>
                                          <p:spTgt spid="1027"/>
                                        </p:tgtEl>
                                      </p:cBhvr>
                                    </p:animEffect>
                                    <p:animScale>
                                      <p:cBhvr>
                                        <p:cTn id="86" dur="500" autoRev="1" fill="hold"/>
                                        <p:tgtEl>
                                          <p:spTgt spid="1027"/>
                                        </p:tgtEl>
                                      </p:cBhvr>
                                      <p:by x="105000" y="105000"/>
                                    </p:animScale>
                                  </p:childTnLst>
                                </p:cTn>
                              </p:par>
                              <p:par>
                                <p:cTn id="87" presetID="26" presetClass="emph" presetSubtype="0" fill="hold" nodeType="withEffect">
                                  <p:stCondLst>
                                    <p:cond delay="0"/>
                                  </p:stCondLst>
                                  <p:childTnLst>
                                    <p:animEffect transition="out" filter="fade">
                                      <p:cBhvr>
                                        <p:cTn id="88" dur="1000" tmFilter="0, 0; .2, .5; .8, .5; 1, 0"/>
                                        <p:tgtEl>
                                          <p:spTgt spid="1032"/>
                                        </p:tgtEl>
                                      </p:cBhvr>
                                    </p:animEffect>
                                    <p:animScale>
                                      <p:cBhvr>
                                        <p:cTn id="89" dur="500" autoRev="1" fill="hold"/>
                                        <p:tgtEl>
                                          <p:spTgt spid="1032"/>
                                        </p:tgtEl>
                                      </p:cBhvr>
                                      <p:by x="105000" y="105000"/>
                                    </p:animScale>
                                  </p:childTnLst>
                                </p:cTn>
                              </p:par>
                              <p:par>
                                <p:cTn id="90" presetID="26" presetClass="emph" presetSubtype="0" fill="hold" nodeType="withEffect">
                                  <p:stCondLst>
                                    <p:cond delay="0"/>
                                  </p:stCondLst>
                                  <p:childTnLst>
                                    <p:animEffect transition="out" filter="fade">
                                      <p:cBhvr>
                                        <p:cTn id="91" dur="1000" tmFilter="0, 0; .2, .5; .8, .5; 1, 0"/>
                                        <p:tgtEl>
                                          <p:spTgt spid="15"/>
                                        </p:tgtEl>
                                      </p:cBhvr>
                                    </p:animEffect>
                                    <p:animScale>
                                      <p:cBhvr>
                                        <p:cTn id="92" dur="500" autoRev="1" fill="hold"/>
                                        <p:tgtEl>
                                          <p:spTgt spid="15"/>
                                        </p:tgtEl>
                                      </p:cBhvr>
                                      <p:by x="105000" y="105000"/>
                                    </p:animScale>
                                  </p:childTnLst>
                                </p:cTn>
                              </p:par>
                              <p:par>
                                <p:cTn id="93" presetID="26" presetClass="emph" presetSubtype="0" fill="hold" nodeType="withEffect">
                                  <p:stCondLst>
                                    <p:cond delay="0"/>
                                  </p:stCondLst>
                                  <p:childTnLst>
                                    <p:animEffect transition="out" filter="fade">
                                      <p:cBhvr>
                                        <p:cTn id="94" dur="1000" tmFilter="0, 0; .2, .5; .8, .5; 1, 0"/>
                                        <p:tgtEl>
                                          <p:spTgt spid="1034"/>
                                        </p:tgtEl>
                                      </p:cBhvr>
                                    </p:animEffect>
                                    <p:animScale>
                                      <p:cBhvr>
                                        <p:cTn id="95" dur="500" autoRev="1" fill="hold"/>
                                        <p:tgtEl>
                                          <p:spTgt spid="1034"/>
                                        </p:tgtEl>
                                      </p:cBhvr>
                                      <p:by x="105000" y="105000"/>
                                    </p:animScale>
                                  </p:childTnLst>
                                </p:cTn>
                              </p:par>
                              <p:par>
                                <p:cTn id="96" presetID="26" presetClass="emph" presetSubtype="0" fill="hold" nodeType="withEffect">
                                  <p:stCondLst>
                                    <p:cond delay="0"/>
                                  </p:stCondLst>
                                  <p:childTnLst>
                                    <p:animEffect transition="out" filter="fade">
                                      <p:cBhvr>
                                        <p:cTn id="97" dur="1000" tmFilter="0, 0; .2, .5; .8, .5; 1, 0"/>
                                        <p:tgtEl>
                                          <p:spTgt spid="14"/>
                                        </p:tgtEl>
                                      </p:cBhvr>
                                    </p:animEffect>
                                    <p:animScale>
                                      <p:cBhvr>
                                        <p:cTn id="98" dur="500" autoRev="1" fill="hold"/>
                                        <p:tgtEl>
                                          <p:spTgt spid="14"/>
                                        </p:tgtEl>
                                      </p:cBhvr>
                                      <p:by x="105000" y="105000"/>
                                    </p:animScale>
                                  </p:childTnLst>
                                </p:cTn>
                              </p:par>
                              <p:par>
                                <p:cTn id="99" presetID="26" presetClass="emph" presetSubtype="0" fill="hold" nodeType="withEffect">
                                  <p:stCondLst>
                                    <p:cond delay="0"/>
                                  </p:stCondLst>
                                  <p:childTnLst>
                                    <p:animEffect transition="out" filter="fade">
                                      <p:cBhvr>
                                        <p:cTn id="100" dur="1000" tmFilter="0, 0; .2, .5; .8, .5; 1, 0"/>
                                        <p:tgtEl>
                                          <p:spTgt spid="1036"/>
                                        </p:tgtEl>
                                      </p:cBhvr>
                                    </p:animEffect>
                                    <p:animScale>
                                      <p:cBhvr>
                                        <p:cTn id="101" dur="500" autoRev="1" fill="hold"/>
                                        <p:tgtEl>
                                          <p:spTgt spid="1036"/>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1000" tmFilter="0, 0; .2, .5; .8, .5; 1, 0"/>
                                        <p:tgtEl>
                                          <p:spTgt spid="1028"/>
                                        </p:tgtEl>
                                      </p:cBhvr>
                                    </p:animEffect>
                                    <p:animScale>
                                      <p:cBhvr>
                                        <p:cTn id="106" dur="500" autoRev="1" fill="hold"/>
                                        <p:tgtEl>
                                          <p:spTgt spid="1028"/>
                                        </p:tgtEl>
                                      </p:cBhvr>
                                      <p:by x="105000" y="105000"/>
                                    </p:animScale>
                                  </p:childTnLst>
                                </p:cTn>
                              </p:par>
                              <p:par>
                                <p:cTn id="107" presetID="26" presetClass="emph" presetSubtype="0" fill="hold" nodeType="withEffect">
                                  <p:stCondLst>
                                    <p:cond delay="0"/>
                                  </p:stCondLst>
                                  <p:childTnLst>
                                    <p:animEffect transition="out" filter="fade">
                                      <p:cBhvr>
                                        <p:cTn id="108" dur="1000" tmFilter="0, 0; .2, .5; .8, .5; 1, 0"/>
                                        <p:tgtEl>
                                          <p:spTgt spid="1027"/>
                                        </p:tgtEl>
                                      </p:cBhvr>
                                    </p:animEffect>
                                    <p:animScale>
                                      <p:cBhvr>
                                        <p:cTn id="109" dur="500" autoRev="1" fill="hold"/>
                                        <p:tgtEl>
                                          <p:spTgt spid="1027"/>
                                        </p:tgtEl>
                                      </p:cBhvr>
                                      <p:by x="105000" y="105000"/>
                                    </p:animScale>
                                  </p:childTnLst>
                                </p:cTn>
                              </p:par>
                              <p:par>
                                <p:cTn id="110" presetID="26" presetClass="emph" presetSubtype="0" fill="hold" nodeType="withEffect">
                                  <p:stCondLst>
                                    <p:cond delay="0"/>
                                  </p:stCondLst>
                                  <p:childTnLst>
                                    <p:animEffect transition="out" filter="fade">
                                      <p:cBhvr>
                                        <p:cTn id="111" dur="1000" tmFilter="0, 0; .2, .5; .8, .5; 1, 0"/>
                                        <p:tgtEl>
                                          <p:spTgt spid="1032"/>
                                        </p:tgtEl>
                                      </p:cBhvr>
                                    </p:animEffect>
                                    <p:animScale>
                                      <p:cBhvr>
                                        <p:cTn id="112" dur="500" autoRev="1" fill="hold"/>
                                        <p:tgtEl>
                                          <p:spTgt spid="1032"/>
                                        </p:tgtEl>
                                      </p:cBhvr>
                                      <p:by x="105000" y="105000"/>
                                    </p:animScale>
                                  </p:childTnLst>
                                </p:cTn>
                              </p:par>
                              <p:par>
                                <p:cTn id="113" presetID="26" presetClass="emph" presetSubtype="0" fill="hold" nodeType="withEffect">
                                  <p:stCondLst>
                                    <p:cond delay="0"/>
                                  </p:stCondLst>
                                  <p:childTnLst>
                                    <p:animEffect transition="out" filter="fade">
                                      <p:cBhvr>
                                        <p:cTn id="114" dur="1000" tmFilter="0, 0; .2, .5; .8, .5; 1, 0"/>
                                        <p:tgtEl>
                                          <p:spTgt spid="15"/>
                                        </p:tgtEl>
                                      </p:cBhvr>
                                    </p:animEffect>
                                    <p:animScale>
                                      <p:cBhvr>
                                        <p:cTn id="115" dur="500" autoRev="1" fill="hold"/>
                                        <p:tgtEl>
                                          <p:spTgt spid="15"/>
                                        </p:tgtEl>
                                      </p:cBhvr>
                                      <p:by x="105000" y="105000"/>
                                    </p:animScale>
                                  </p:childTnLst>
                                </p:cTn>
                              </p:par>
                              <p:par>
                                <p:cTn id="116" presetID="26" presetClass="emph" presetSubtype="0" fill="hold" nodeType="withEffect">
                                  <p:stCondLst>
                                    <p:cond delay="0"/>
                                  </p:stCondLst>
                                  <p:childTnLst>
                                    <p:animEffect transition="out" filter="fade">
                                      <p:cBhvr>
                                        <p:cTn id="117" dur="1000" tmFilter="0, 0; .2, .5; .8, .5; 1, 0"/>
                                        <p:tgtEl>
                                          <p:spTgt spid="1034"/>
                                        </p:tgtEl>
                                      </p:cBhvr>
                                    </p:animEffect>
                                    <p:animScale>
                                      <p:cBhvr>
                                        <p:cTn id="118" dur="500" autoRev="1" fill="hold"/>
                                        <p:tgtEl>
                                          <p:spTgt spid="1034"/>
                                        </p:tgtEl>
                                      </p:cBhvr>
                                      <p:by x="105000" y="105000"/>
                                    </p:animScale>
                                  </p:childTnLst>
                                </p:cTn>
                              </p:par>
                              <p:par>
                                <p:cTn id="119" presetID="26" presetClass="emph" presetSubtype="0" fill="hold" nodeType="withEffect">
                                  <p:stCondLst>
                                    <p:cond delay="0"/>
                                  </p:stCondLst>
                                  <p:childTnLst>
                                    <p:animEffect transition="out" filter="fade">
                                      <p:cBhvr>
                                        <p:cTn id="120" dur="1000" tmFilter="0, 0; .2, .5; .8, .5; 1, 0"/>
                                        <p:tgtEl>
                                          <p:spTgt spid="14"/>
                                        </p:tgtEl>
                                      </p:cBhvr>
                                    </p:animEffect>
                                    <p:animScale>
                                      <p:cBhvr>
                                        <p:cTn id="121" dur="500" autoRev="1" fill="hold"/>
                                        <p:tgtEl>
                                          <p:spTgt spid="14"/>
                                        </p:tgtEl>
                                      </p:cBhvr>
                                      <p:by x="105000" y="105000"/>
                                    </p:animScale>
                                  </p:childTnLst>
                                </p:cTn>
                              </p:par>
                              <p:par>
                                <p:cTn id="122" presetID="26" presetClass="emph" presetSubtype="0" fill="hold" nodeType="withEffect">
                                  <p:stCondLst>
                                    <p:cond delay="0"/>
                                  </p:stCondLst>
                                  <p:childTnLst>
                                    <p:animEffect transition="out" filter="fade">
                                      <p:cBhvr>
                                        <p:cTn id="123" dur="1000" tmFilter="0, 0; .2, .5; .8, .5; 1, 0"/>
                                        <p:tgtEl>
                                          <p:spTgt spid="1036"/>
                                        </p:tgtEl>
                                      </p:cBhvr>
                                    </p:animEffect>
                                    <p:animScale>
                                      <p:cBhvr>
                                        <p:cTn id="124" dur="500" autoRev="1" fill="hold"/>
                                        <p:tgtEl>
                                          <p:spTgt spid="1036"/>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1038"/>
                                        </p:tgtEl>
                                        <p:attrNameLst>
                                          <p:attrName>style.visibility</p:attrName>
                                        </p:attrNameLst>
                                      </p:cBhvr>
                                      <p:to>
                                        <p:strVal val="visible"/>
                                      </p:to>
                                    </p:set>
                                    <p:animEffect transition="in" filter="fade">
                                      <p:cBhvr>
                                        <p:cTn id="129" dur="1000"/>
                                        <p:tgtEl>
                                          <p:spTgt spid="1038"/>
                                        </p:tgtEl>
                                      </p:cBhvr>
                                    </p:animEffect>
                                    <p:anim calcmode="lin" valueType="num">
                                      <p:cBhvr>
                                        <p:cTn id="130" dur="1000" fill="hold"/>
                                        <p:tgtEl>
                                          <p:spTgt spid="1038"/>
                                        </p:tgtEl>
                                        <p:attrNameLst>
                                          <p:attrName>ppt_x</p:attrName>
                                        </p:attrNameLst>
                                      </p:cBhvr>
                                      <p:tavLst>
                                        <p:tav tm="0">
                                          <p:val>
                                            <p:strVal val="#ppt_x"/>
                                          </p:val>
                                        </p:tav>
                                        <p:tav tm="100000">
                                          <p:val>
                                            <p:strVal val="#ppt_x"/>
                                          </p:val>
                                        </p:tav>
                                      </p:tavLst>
                                    </p:anim>
                                    <p:anim calcmode="lin" valueType="num">
                                      <p:cBhvr>
                                        <p:cTn id="131"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038"/>
                                        </p:tgtEl>
                                        <p:attrNameLst>
                                          <p:attrName>style.visibility</p:attrName>
                                        </p:attrNameLst>
                                      </p:cBhvr>
                                      <p:to>
                                        <p:strVal val="visible"/>
                                      </p:to>
                                    </p:set>
                                    <p:animEffect transition="in" filter="fade">
                                      <p:cBhvr>
                                        <p:cTn id="136" dur="500"/>
                                        <p:tgtEl>
                                          <p:spTgt spid="1038"/>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barn(inVertical)">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1042"/>
                                        </p:tgtEl>
                                        <p:attrNameLst>
                                          <p:attrName>style.visibility</p:attrName>
                                        </p:attrNameLst>
                                      </p:cBhvr>
                                      <p:to>
                                        <p:strVal val="visible"/>
                                      </p:to>
                                    </p:set>
                                    <p:animEffect transition="in" filter="barn(inVertical)">
                                      <p:cBhvr>
                                        <p:cTn id="146" dur="500"/>
                                        <p:tgtEl>
                                          <p:spTgt spid="104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1046"/>
                                        </p:tgtEl>
                                        <p:attrNameLst>
                                          <p:attrName>style.visibility</p:attrName>
                                        </p:attrNameLst>
                                      </p:cBhvr>
                                      <p:to>
                                        <p:strVal val="visible"/>
                                      </p:to>
                                    </p:set>
                                    <p:animEffect transition="in" filter="wipe(down)">
                                      <p:cBhvr>
                                        <p:cTn id="151" dur="500"/>
                                        <p:tgtEl>
                                          <p:spTgt spid="104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048"/>
                                        </p:tgtEl>
                                        <p:attrNameLst>
                                          <p:attrName>style.visibility</p:attrName>
                                        </p:attrNameLst>
                                      </p:cBhvr>
                                      <p:to>
                                        <p:strVal val="visible"/>
                                      </p:to>
                                    </p:set>
                                    <p:animEffect transition="in" filter="fade">
                                      <p:cBhvr>
                                        <p:cTn id="156" dur="500"/>
                                        <p:tgtEl>
                                          <p:spTgt spid="1048"/>
                                        </p:tgtEl>
                                      </p:cBhvr>
                                    </p:animEffect>
                                  </p:childTnLst>
                                </p:cTn>
                              </p:par>
                            </p:childTnLst>
                          </p:cTn>
                        </p:par>
                        <p:par>
                          <p:cTn id="157" fill="hold">
                            <p:stCondLst>
                              <p:cond delay="500"/>
                            </p:stCondLst>
                            <p:childTnLst>
                              <p:par>
                                <p:cTn id="158" presetID="10" presetClass="entr" presetSubtype="0" fill="hold" nodeType="afterEffect">
                                  <p:stCondLst>
                                    <p:cond delay="0"/>
                                  </p:stCondLst>
                                  <p:childTnLst>
                                    <p:set>
                                      <p:cBhvr>
                                        <p:cTn id="159" dur="1" fill="hold">
                                          <p:stCondLst>
                                            <p:cond delay="0"/>
                                          </p:stCondLst>
                                        </p:cTn>
                                        <p:tgtEl>
                                          <p:spTgt spid="1050"/>
                                        </p:tgtEl>
                                        <p:attrNameLst>
                                          <p:attrName>style.visibility</p:attrName>
                                        </p:attrNameLst>
                                      </p:cBhvr>
                                      <p:to>
                                        <p:strVal val="visible"/>
                                      </p:to>
                                    </p:set>
                                    <p:animEffect transition="in" filter="fade">
                                      <p:cBhvr>
                                        <p:cTn id="160" dur="500"/>
                                        <p:tgtEl>
                                          <p:spTgt spid="1050"/>
                                        </p:tgtEl>
                                      </p:cBhvr>
                                    </p:animEffect>
                                  </p:childTnLst>
                                </p:cTn>
                              </p:par>
                            </p:childTnLst>
                          </p:cTn>
                        </p:par>
                      </p:childTnLst>
                    </p:cTn>
                  </p:par>
                  <p:par>
                    <p:cTn id="161" fill="hold">
                      <p:stCondLst>
                        <p:cond delay="indefinite"/>
                      </p:stCondLst>
                      <p:childTnLst>
                        <p:par>
                          <p:cTn id="162" fill="hold">
                            <p:stCondLst>
                              <p:cond delay="0"/>
                            </p:stCondLst>
                            <p:childTnLst>
                              <p:par>
                                <p:cTn id="163" presetID="26" presetClass="emph" presetSubtype="0" fill="hold" nodeType="clickEffect">
                                  <p:stCondLst>
                                    <p:cond delay="0"/>
                                  </p:stCondLst>
                                  <p:childTnLst>
                                    <p:animEffect transition="out" filter="fade">
                                      <p:cBhvr>
                                        <p:cTn id="164" dur="500" tmFilter="0, 0; .2, .5; .8, .5; 1, 0"/>
                                        <p:tgtEl>
                                          <p:spTgt spid="1028"/>
                                        </p:tgtEl>
                                      </p:cBhvr>
                                    </p:animEffect>
                                    <p:animScale>
                                      <p:cBhvr>
                                        <p:cTn id="165" dur="250" autoRev="1" fill="hold"/>
                                        <p:tgtEl>
                                          <p:spTgt spid="1028"/>
                                        </p:tgtEl>
                                      </p:cBhvr>
                                      <p:by x="105000" y="105000"/>
                                    </p:animScale>
                                  </p:childTnLst>
                                </p:cTn>
                              </p:par>
                              <p:par>
                                <p:cTn id="166" presetID="26" presetClass="emph" presetSubtype="0" fill="hold" nodeType="withEffect">
                                  <p:stCondLst>
                                    <p:cond delay="0"/>
                                  </p:stCondLst>
                                  <p:childTnLst>
                                    <p:animEffect transition="out" filter="fade">
                                      <p:cBhvr>
                                        <p:cTn id="167" dur="1000" tmFilter="0, 0; .2, .5; .8, .5; 1, 0"/>
                                        <p:tgtEl>
                                          <p:spTgt spid="1027"/>
                                        </p:tgtEl>
                                      </p:cBhvr>
                                    </p:animEffect>
                                    <p:animScale>
                                      <p:cBhvr>
                                        <p:cTn id="168" dur="500" autoRev="1" fill="hold"/>
                                        <p:tgtEl>
                                          <p:spTgt spid="1027"/>
                                        </p:tgtEl>
                                      </p:cBhvr>
                                      <p:by x="105000" y="105000"/>
                                    </p:animScale>
                                  </p:childTnLst>
                                </p:cTn>
                              </p:par>
                              <p:par>
                                <p:cTn id="169" presetID="26" presetClass="emph" presetSubtype="0" fill="hold" nodeType="withEffect">
                                  <p:stCondLst>
                                    <p:cond delay="0"/>
                                  </p:stCondLst>
                                  <p:childTnLst>
                                    <p:animEffect transition="out" filter="fade">
                                      <p:cBhvr>
                                        <p:cTn id="170" dur="1000" tmFilter="0, 0; .2, .5; .8, .5; 1, 0"/>
                                        <p:tgtEl>
                                          <p:spTgt spid="1038"/>
                                        </p:tgtEl>
                                      </p:cBhvr>
                                    </p:animEffect>
                                    <p:animScale>
                                      <p:cBhvr>
                                        <p:cTn id="171" dur="500" autoRev="1" fill="hold"/>
                                        <p:tgtEl>
                                          <p:spTgt spid="1038"/>
                                        </p:tgtEl>
                                      </p:cBhvr>
                                      <p:by x="105000" y="105000"/>
                                    </p:animScale>
                                  </p:childTnLst>
                                </p:cTn>
                              </p:par>
                              <p:par>
                                <p:cTn id="172" presetID="26" presetClass="emph" presetSubtype="0" fill="hold" nodeType="withEffect">
                                  <p:stCondLst>
                                    <p:cond delay="0"/>
                                  </p:stCondLst>
                                  <p:childTnLst>
                                    <p:animEffect transition="out" filter="fade">
                                      <p:cBhvr>
                                        <p:cTn id="173" dur="1000" tmFilter="0, 0; .2, .5; .8, .5; 1, 0"/>
                                        <p:tgtEl>
                                          <p:spTgt spid="1040"/>
                                        </p:tgtEl>
                                      </p:cBhvr>
                                    </p:animEffect>
                                    <p:animScale>
                                      <p:cBhvr>
                                        <p:cTn id="174" dur="500" autoRev="1" fill="hold"/>
                                        <p:tgtEl>
                                          <p:spTgt spid="1040"/>
                                        </p:tgtEl>
                                      </p:cBhvr>
                                      <p:by x="105000" y="105000"/>
                                    </p:animScale>
                                  </p:childTnLst>
                                </p:cTn>
                              </p:par>
                              <p:par>
                                <p:cTn id="175" presetID="26" presetClass="emph" presetSubtype="0" fill="hold" nodeType="withEffect">
                                  <p:stCondLst>
                                    <p:cond delay="0"/>
                                  </p:stCondLst>
                                  <p:childTnLst>
                                    <p:animEffect transition="out" filter="fade">
                                      <p:cBhvr>
                                        <p:cTn id="176" dur="1000" tmFilter="0, 0; .2, .5; .8, .5; 1, 0"/>
                                        <p:tgtEl>
                                          <p:spTgt spid="1042"/>
                                        </p:tgtEl>
                                      </p:cBhvr>
                                    </p:animEffect>
                                    <p:animScale>
                                      <p:cBhvr>
                                        <p:cTn id="177" dur="500" autoRev="1" fill="hold"/>
                                        <p:tgtEl>
                                          <p:spTgt spid="1042"/>
                                        </p:tgtEl>
                                      </p:cBhvr>
                                      <p:by x="105000" y="105000"/>
                                    </p:animScale>
                                  </p:childTnLst>
                                </p:cTn>
                              </p:par>
                              <p:par>
                                <p:cTn id="178" presetID="26" presetClass="emph" presetSubtype="0" fill="hold" nodeType="withEffect">
                                  <p:stCondLst>
                                    <p:cond delay="0"/>
                                  </p:stCondLst>
                                  <p:childTnLst>
                                    <p:animEffect transition="out" filter="fade">
                                      <p:cBhvr>
                                        <p:cTn id="179" dur="1000" tmFilter="0, 0; .2, .5; .8, .5; 1, 0"/>
                                        <p:tgtEl>
                                          <p:spTgt spid="1046"/>
                                        </p:tgtEl>
                                      </p:cBhvr>
                                    </p:animEffect>
                                    <p:animScale>
                                      <p:cBhvr>
                                        <p:cTn id="180" dur="500" autoRev="1" fill="hold"/>
                                        <p:tgtEl>
                                          <p:spTgt spid="1046"/>
                                        </p:tgtEl>
                                      </p:cBhvr>
                                      <p:by x="105000" y="105000"/>
                                    </p:animScale>
                                  </p:childTnLst>
                                </p:cTn>
                              </p:par>
                            </p:childTnLst>
                          </p:cTn>
                        </p:par>
                        <p:par>
                          <p:cTn id="181" fill="hold">
                            <p:stCondLst>
                              <p:cond delay="1000"/>
                            </p:stCondLst>
                            <p:childTnLst>
                              <p:par>
                                <p:cTn id="182" presetID="26" presetClass="emph" presetSubtype="0" fill="hold" nodeType="afterEffect">
                                  <p:stCondLst>
                                    <p:cond delay="0"/>
                                  </p:stCondLst>
                                  <p:childTnLst>
                                    <p:animEffect transition="out" filter="fade">
                                      <p:cBhvr>
                                        <p:cTn id="183" dur="500" tmFilter="0, 0; .2, .5; .8, .5; 1, 0"/>
                                        <p:tgtEl>
                                          <p:spTgt spid="1050"/>
                                        </p:tgtEl>
                                      </p:cBhvr>
                                    </p:animEffect>
                                    <p:animScale>
                                      <p:cBhvr>
                                        <p:cTn id="184" dur="250" autoRev="1" fill="hold"/>
                                        <p:tgtEl>
                                          <p:spTgt spid="1050"/>
                                        </p:tgtEl>
                                      </p:cBhvr>
                                      <p:by x="105000" y="105000"/>
                                    </p:animScale>
                                  </p:childTnLst>
                                </p:cTn>
                              </p:par>
                            </p:childTnLst>
                          </p:cTn>
                        </p:par>
                      </p:childTnLst>
                    </p:cTn>
                  </p:par>
                  <p:par>
                    <p:cTn id="185" fill="hold">
                      <p:stCondLst>
                        <p:cond delay="indefinite"/>
                      </p:stCondLst>
                      <p:childTnLst>
                        <p:par>
                          <p:cTn id="186" fill="hold">
                            <p:stCondLst>
                              <p:cond delay="0"/>
                            </p:stCondLst>
                            <p:childTnLst>
                              <p:par>
                                <p:cTn id="187" presetID="26" presetClass="emph" presetSubtype="0" fill="hold" nodeType="clickEffect">
                                  <p:stCondLst>
                                    <p:cond delay="0"/>
                                  </p:stCondLst>
                                  <p:childTnLst>
                                    <p:animEffect transition="out" filter="fade">
                                      <p:cBhvr>
                                        <p:cTn id="188" dur="1000" tmFilter="0, 0; .2, .5; .8, .5; 1, 0"/>
                                        <p:tgtEl>
                                          <p:spTgt spid="1028"/>
                                        </p:tgtEl>
                                      </p:cBhvr>
                                    </p:animEffect>
                                    <p:animScale>
                                      <p:cBhvr>
                                        <p:cTn id="189" dur="500" autoRev="1" fill="hold"/>
                                        <p:tgtEl>
                                          <p:spTgt spid="1028"/>
                                        </p:tgtEl>
                                      </p:cBhvr>
                                      <p:by x="105000" y="105000"/>
                                    </p:animScale>
                                  </p:childTnLst>
                                </p:cTn>
                              </p:par>
                              <p:par>
                                <p:cTn id="190" presetID="26" presetClass="emph" presetSubtype="0" fill="hold" nodeType="withEffect">
                                  <p:stCondLst>
                                    <p:cond delay="0"/>
                                  </p:stCondLst>
                                  <p:childTnLst>
                                    <p:animEffect transition="out" filter="fade">
                                      <p:cBhvr>
                                        <p:cTn id="191" dur="1000" tmFilter="0, 0; .2, .5; .8, .5; 1, 0"/>
                                        <p:tgtEl>
                                          <p:spTgt spid="1027"/>
                                        </p:tgtEl>
                                      </p:cBhvr>
                                    </p:animEffect>
                                    <p:animScale>
                                      <p:cBhvr>
                                        <p:cTn id="192" dur="500" autoRev="1" fill="hold"/>
                                        <p:tgtEl>
                                          <p:spTgt spid="1027"/>
                                        </p:tgtEl>
                                      </p:cBhvr>
                                      <p:by x="105000" y="105000"/>
                                    </p:animScale>
                                  </p:childTnLst>
                                </p:cTn>
                              </p:par>
                              <p:par>
                                <p:cTn id="193" presetID="26" presetClass="emph" presetSubtype="0" fill="hold" nodeType="withEffect">
                                  <p:stCondLst>
                                    <p:cond delay="0"/>
                                  </p:stCondLst>
                                  <p:childTnLst>
                                    <p:animEffect transition="out" filter="fade">
                                      <p:cBhvr>
                                        <p:cTn id="194" dur="1000" tmFilter="0, 0; .2, .5; .8, .5; 1, 0"/>
                                        <p:tgtEl>
                                          <p:spTgt spid="1038"/>
                                        </p:tgtEl>
                                      </p:cBhvr>
                                    </p:animEffect>
                                    <p:animScale>
                                      <p:cBhvr>
                                        <p:cTn id="195" dur="500" autoRev="1" fill="hold"/>
                                        <p:tgtEl>
                                          <p:spTgt spid="1038"/>
                                        </p:tgtEl>
                                      </p:cBhvr>
                                      <p:by x="105000" y="105000"/>
                                    </p:animScale>
                                  </p:childTnLst>
                                </p:cTn>
                              </p:par>
                              <p:par>
                                <p:cTn id="196" presetID="26" presetClass="emph" presetSubtype="0" fill="hold" nodeType="withEffect">
                                  <p:stCondLst>
                                    <p:cond delay="0"/>
                                  </p:stCondLst>
                                  <p:childTnLst>
                                    <p:animEffect transition="out" filter="fade">
                                      <p:cBhvr>
                                        <p:cTn id="197" dur="1000" tmFilter="0, 0; .2, .5; .8, .5; 1, 0"/>
                                        <p:tgtEl>
                                          <p:spTgt spid="1040"/>
                                        </p:tgtEl>
                                      </p:cBhvr>
                                    </p:animEffect>
                                    <p:animScale>
                                      <p:cBhvr>
                                        <p:cTn id="198" dur="500" autoRev="1" fill="hold"/>
                                        <p:tgtEl>
                                          <p:spTgt spid="1040"/>
                                        </p:tgtEl>
                                      </p:cBhvr>
                                      <p:by x="105000" y="105000"/>
                                    </p:animScale>
                                  </p:childTnLst>
                                </p:cTn>
                              </p:par>
                              <p:par>
                                <p:cTn id="199" presetID="26" presetClass="emph" presetSubtype="0" fill="hold" nodeType="withEffect">
                                  <p:stCondLst>
                                    <p:cond delay="0"/>
                                  </p:stCondLst>
                                  <p:childTnLst>
                                    <p:animEffect transition="out" filter="fade">
                                      <p:cBhvr>
                                        <p:cTn id="200" dur="1000" tmFilter="0, 0; .2, .5; .8, .5; 1, 0"/>
                                        <p:tgtEl>
                                          <p:spTgt spid="1042"/>
                                        </p:tgtEl>
                                      </p:cBhvr>
                                    </p:animEffect>
                                    <p:animScale>
                                      <p:cBhvr>
                                        <p:cTn id="201" dur="500" autoRev="1" fill="hold"/>
                                        <p:tgtEl>
                                          <p:spTgt spid="1042"/>
                                        </p:tgtEl>
                                      </p:cBhvr>
                                      <p:by x="105000" y="105000"/>
                                    </p:animScale>
                                  </p:childTnLst>
                                </p:cTn>
                              </p:par>
                              <p:par>
                                <p:cTn id="202" presetID="26" presetClass="emph" presetSubtype="0" fill="hold" nodeType="withEffect">
                                  <p:stCondLst>
                                    <p:cond delay="0"/>
                                  </p:stCondLst>
                                  <p:childTnLst>
                                    <p:animEffect transition="out" filter="fade">
                                      <p:cBhvr>
                                        <p:cTn id="203" dur="1000" tmFilter="0, 0; .2, .5; .8, .5; 1, 0"/>
                                        <p:tgtEl>
                                          <p:spTgt spid="1046"/>
                                        </p:tgtEl>
                                      </p:cBhvr>
                                    </p:animEffect>
                                    <p:animScale>
                                      <p:cBhvr>
                                        <p:cTn id="204" dur="500" autoRev="1" fill="hold"/>
                                        <p:tgtEl>
                                          <p:spTgt spid="1046"/>
                                        </p:tgtEl>
                                      </p:cBhvr>
                                      <p:by x="105000" y="105000"/>
                                    </p:animScale>
                                  </p:childTnLst>
                                </p:cTn>
                              </p:par>
                            </p:childTnLst>
                          </p:cTn>
                        </p:par>
                        <p:par>
                          <p:cTn id="205" fill="hold">
                            <p:stCondLst>
                              <p:cond delay="1000"/>
                            </p:stCondLst>
                            <p:childTnLst>
                              <p:par>
                                <p:cTn id="206" presetID="26" presetClass="emph" presetSubtype="0" fill="hold" nodeType="afterEffect">
                                  <p:stCondLst>
                                    <p:cond delay="0"/>
                                  </p:stCondLst>
                                  <p:childTnLst>
                                    <p:animEffect transition="out" filter="fade">
                                      <p:cBhvr>
                                        <p:cTn id="207" dur="500" tmFilter="0, 0; .2, .5; .8, .5; 1, 0"/>
                                        <p:tgtEl>
                                          <p:spTgt spid="1050"/>
                                        </p:tgtEl>
                                      </p:cBhvr>
                                    </p:animEffect>
                                    <p:animScale>
                                      <p:cBhvr>
                                        <p:cTn id="208" dur="250" autoRev="1" fill="hold"/>
                                        <p:tgtEl>
                                          <p:spTgt spid="1050"/>
                                        </p:tgtEl>
                                      </p:cBhvr>
                                      <p:by x="105000" y="105000"/>
                                    </p:animScale>
                                  </p:childTnLst>
                                </p:cTn>
                              </p:par>
                            </p:childTnLst>
                          </p:cTn>
                        </p:par>
                      </p:childTnLst>
                    </p:cTn>
                  </p:par>
                  <p:par>
                    <p:cTn id="209" fill="hold">
                      <p:stCondLst>
                        <p:cond delay="indefinite"/>
                      </p:stCondLst>
                      <p:childTnLst>
                        <p:par>
                          <p:cTn id="210" fill="hold">
                            <p:stCondLst>
                              <p:cond delay="0"/>
                            </p:stCondLst>
                            <p:childTnLst>
                              <p:par>
                                <p:cTn id="211" presetID="26" presetClass="emph" presetSubtype="0" fill="hold" nodeType="clickEffect">
                                  <p:stCondLst>
                                    <p:cond delay="0"/>
                                  </p:stCondLst>
                                  <p:childTnLst>
                                    <p:animEffect transition="out" filter="fade">
                                      <p:cBhvr>
                                        <p:cTn id="212" dur="2000" tmFilter="0, 0; .2, .5; .8, .5; 1, 0"/>
                                        <p:tgtEl>
                                          <p:spTgt spid="1038"/>
                                        </p:tgtEl>
                                      </p:cBhvr>
                                    </p:animEffect>
                                    <p:animScale>
                                      <p:cBhvr>
                                        <p:cTn id="213" dur="1000" autoRev="1" fill="hold"/>
                                        <p:tgtEl>
                                          <p:spTgt spid="1038"/>
                                        </p:tgtEl>
                                      </p:cBhvr>
                                      <p:by x="105000" y="105000"/>
                                    </p:animScale>
                                  </p:childTnLst>
                                </p:cTn>
                              </p:par>
                              <p:par>
                                <p:cTn id="214" presetID="26" presetClass="emph" presetSubtype="0" fill="hold" nodeType="withEffect">
                                  <p:stCondLst>
                                    <p:cond delay="0"/>
                                  </p:stCondLst>
                                  <p:childTnLst>
                                    <p:animEffect transition="out" filter="fade">
                                      <p:cBhvr>
                                        <p:cTn id="215" dur="2000" tmFilter="0, 0; .2, .5; .8, .5; 1, 0"/>
                                        <p:tgtEl>
                                          <p:spTgt spid="1040"/>
                                        </p:tgtEl>
                                      </p:cBhvr>
                                    </p:animEffect>
                                    <p:animScale>
                                      <p:cBhvr>
                                        <p:cTn id="216" dur="1000" autoRev="1" fill="hold"/>
                                        <p:tgtEl>
                                          <p:spTgt spid="1040"/>
                                        </p:tgtEl>
                                      </p:cBhvr>
                                      <p:by x="105000" y="105000"/>
                                    </p:animScale>
                                  </p:childTnLst>
                                </p:cTn>
                              </p:par>
                              <p:par>
                                <p:cTn id="217" presetID="26" presetClass="emph" presetSubtype="0" fill="hold" nodeType="withEffect">
                                  <p:stCondLst>
                                    <p:cond delay="0"/>
                                  </p:stCondLst>
                                  <p:childTnLst>
                                    <p:animEffect transition="out" filter="fade">
                                      <p:cBhvr>
                                        <p:cTn id="218" dur="2000" tmFilter="0, 0; .2, .5; .8, .5; 1, 0"/>
                                        <p:tgtEl>
                                          <p:spTgt spid="1042"/>
                                        </p:tgtEl>
                                      </p:cBhvr>
                                    </p:animEffect>
                                    <p:animScale>
                                      <p:cBhvr>
                                        <p:cTn id="219" dur="1000" autoRev="1" fill="hold"/>
                                        <p:tgtEl>
                                          <p:spTgt spid="1042"/>
                                        </p:tgtEl>
                                      </p:cBhvr>
                                      <p:by x="105000" y="105000"/>
                                    </p:animScale>
                                  </p:childTnLst>
                                </p:cTn>
                              </p:par>
                              <p:par>
                                <p:cTn id="220" presetID="26" presetClass="emph" presetSubtype="0" fill="hold" nodeType="withEffect">
                                  <p:stCondLst>
                                    <p:cond delay="0"/>
                                  </p:stCondLst>
                                  <p:childTnLst>
                                    <p:animEffect transition="out" filter="fade">
                                      <p:cBhvr>
                                        <p:cTn id="221" dur="2000" tmFilter="0, 0; .2, .5; .8, .5; 1, 0"/>
                                        <p:tgtEl>
                                          <p:spTgt spid="1046"/>
                                        </p:tgtEl>
                                      </p:cBhvr>
                                    </p:animEffect>
                                    <p:animScale>
                                      <p:cBhvr>
                                        <p:cTn id="222" dur="1000" autoRev="1" fill="hold"/>
                                        <p:tgtEl>
                                          <p:spTgt spid="1046"/>
                                        </p:tgtEl>
                                      </p:cBhvr>
                                      <p:by x="105000" y="105000"/>
                                    </p:animScale>
                                  </p:childTnLst>
                                </p:cTn>
                              </p:par>
                              <p:par>
                                <p:cTn id="223" presetID="26" presetClass="emph" presetSubtype="0" fill="hold" nodeType="withEffect">
                                  <p:stCondLst>
                                    <p:cond delay="0"/>
                                  </p:stCondLst>
                                  <p:childTnLst>
                                    <p:animEffect transition="out" filter="fade">
                                      <p:cBhvr>
                                        <p:cTn id="224" dur="2000" tmFilter="0, 0; .2, .5; .8, .5; 1, 0"/>
                                        <p:tgtEl>
                                          <p:spTgt spid="1048"/>
                                        </p:tgtEl>
                                      </p:cBhvr>
                                    </p:animEffect>
                                    <p:animScale>
                                      <p:cBhvr>
                                        <p:cTn id="225" dur="1000" autoRev="1" fill="hold"/>
                                        <p:tgtEl>
                                          <p:spTgt spid="1048"/>
                                        </p:tgtEl>
                                      </p:cBhvr>
                                      <p:by x="105000" y="105000"/>
                                    </p:animScale>
                                  </p:childTnLst>
                                </p:cTn>
                              </p:par>
                              <p:par>
                                <p:cTn id="226" presetID="26" presetClass="emph" presetSubtype="0" fill="hold" nodeType="withEffect">
                                  <p:stCondLst>
                                    <p:cond delay="0"/>
                                  </p:stCondLst>
                                  <p:childTnLst>
                                    <p:animEffect transition="out" filter="fade">
                                      <p:cBhvr>
                                        <p:cTn id="227" dur="2000" tmFilter="0, 0; .2, .5; .8, .5; 1, 0"/>
                                        <p:tgtEl>
                                          <p:spTgt spid="1050"/>
                                        </p:tgtEl>
                                      </p:cBhvr>
                                    </p:animEffect>
                                    <p:animScale>
                                      <p:cBhvr>
                                        <p:cTn id="228" dur="1000" autoRev="1" fill="hold"/>
                                        <p:tgtEl>
                                          <p:spTgt spid="1050"/>
                                        </p:tgtEl>
                                      </p:cBhvr>
                                      <p:by x="105000" y="105000"/>
                                    </p:animScale>
                                  </p:childTnLst>
                                </p:cTn>
                              </p:par>
                            </p:childTnLst>
                          </p:cTn>
                        </p:par>
                      </p:childTnLst>
                    </p:cTn>
                  </p:par>
                  <p:par>
                    <p:cTn id="229" fill="hold">
                      <p:stCondLst>
                        <p:cond delay="indefinite"/>
                      </p:stCondLst>
                      <p:childTnLst>
                        <p:par>
                          <p:cTn id="230" fill="hold">
                            <p:stCondLst>
                              <p:cond delay="0"/>
                            </p:stCondLst>
                            <p:childTnLst>
                              <p:par>
                                <p:cTn id="231" presetID="2" presetClass="exit" presetSubtype="4" fill="hold" nodeType="clickEffect">
                                  <p:stCondLst>
                                    <p:cond delay="0"/>
                                  </p:stCondLst>
                                  <p:childTnLst>
                                    <p:anim calcmode="lin" valueType="num">
                                      <p:cBhvr additive="base">
                                        <p:cTn id="232" dur="500"/>
                                        <p:tgtEl>
                                          <p:spTgt spid="1030"/>
                                        </p:tgtEl>
                                        <p:attrNameLst>
                                          <p:attrName>ppt_x</p:attrName>
                                        </p:attrNameLst>
                                      </p:cBhvr>
                                      <p:tavLst>
                                        <p:tav tm="0">
                                          <p:val>
                                            <p:strVal val="ppt_x"/>
                                          </p:val>
                                        </p:tav>
                                        <p:tav tm="100000">
                                          <p:val>
                                            <p:strVal val="ppt_x"/>
                                          </p:val>
                                        </p:tav>
                                      </p:tavLst>
                                    </p:anim>
                                    <p:anim calcmode="lin" valueType="num">
                                      <p:cBhvr additive="base">
                                        <p:cTn id="233" dur="500"/>
                                        <p:tgtEl>
                                          <p:spTgt spid="1030"/>
                                        </p:tgtEl>
                                        <p:attrNameLst>
                                          <p:attrName>ppt_y</p:attrName>
                                        </p:attrNameLst>
                                      </p:cBhvr>
                                      <p:tavLst>
                                        <p:tav tm="0">
                                          <p:val>
                                            <p:strVal val="ppt_y"/>
                                          </p:val>
                                        </p:tav>
                                        <p:tav tm="100000">
                                          <p:val>
                                            <p:strVal val="1+ppt_h/2"/>
                                          </p:val>
                                        </p:tav>
                                      </p:tavLst>
                                    </p:anim>
                                    <p:set>
                                      <p:cBhvr>
                                        <p:cTn id="234" dur="1" fill="hold">
                                          <p:stCondLst>
                                            <p:cond delay="499"/>
                                          </p:stCondLst>
                                        </p:cTn>
                                        <p:tgtEl>
                                          <p:spTgt spid="1030"/>
                                        </p:tgtEl>
                                        <p:attrNameLst>
                                          <p:attrName>style.visibility</p:attrName>
                                        </p:attrNameLst>
                                      </p:cBhvr>
                                      <p:to>
                                        <p:strVal val="hidden"/>
                                      </p:to>
                                    </p:set>
                                  </p:childTnLst>
                                </p:cTn>
                              </p:par>
                              <p:par>
                                <p:cTn id="235" presetID="2" presetClass="exit" presetSubtype="4" fill="hold" nodeType="withEffect">
                                  <p:stCondLst>
                                    <p:cond delay="0"/>
                                  </p:stCondLst>
                                  <p:childTnLst>
                                    <p:anim calcmode="lin" valueType="num">
                                      <p:cBhvr additive="base">
                                        <p:cTn id="236" dur="500"/>
                                        <p:tgtEl>
                                          <p:spTgt spid="1038"/>
                                        </p:tgtEl>
                                        <p:attrNameLst>
                                          <p:attrName>ppt_x</p:attrName>
                                        </p:attrNameLst>
                                      </p:cBhvr>
                                      <p:tavLst>
                                        <p:tav tm="0">
                                          <p:val>
                                            <p:strVal val="ppt_x"/>
                                          </p:val>
                                        </p:tav>
                                        <p:tav tm="100000">
                                          <p:val>
                                            <p:strVal val="ppt_x"/>
                                          </p:val>
                                        </p:tav>
                                      </p:tavLst>
                                    </p:anim>
                                    <p:anim calcmode="lin" valueType="num">
                                      <p:cBhvr additive="base">
                                        <p:cTn id="237" dur="500"/>
                                        <p:tgtEl>
                                          <p:spTgt spid="1038"/>
                                        </p:tgtEl>
                                        <p:attrNameLst>
                                          <p:attrName>ppt_y</p:attrName>
                                        </p:attrNameLst>
                                      </p:cBhvr>
                                      <p:tavLst>
                                        <p:tav tm="0">
                                          <p:val>
                                            <p:strVal val="ppt_y"/>
                                          </p:val>
                                        </p:tav>
                                        <p:tav tm="100000">
                                          <p:val>
                                            <p:strVal val="1+ppt_h/2"/>
                                          </p:val>
                                        </p:tav>
                                      </p:tavLst>
                                    </p:anim>
                                    <p:set>
                                      <p:cBhvr>
                                        <p:cTn id="238" dur="1" fill="hold">
                                          <p:stCondLst>
                                            <p:cond delay="499"/>
                                          </p:stCondLst>
                                        </p:cTn>
                                        <p:tgtEl>
                                          <p:spTgt spid="1038"/>
                                        </p:tgtEl>
                                        <p:attrNameLst>
                                          <p:attrName>style.visibility</p:attrName>
                                        </p:attrNameLst>
                                      </p:cBhvr>
                                      <p:to>
                                        <p:strVal val="hidden"/>
                                      </p:to>
                                    </p:set>
                                  </p:childTnLst>
                                </p:cTn>
                              </p:par>
                              <p:par>
                                <p:cTn id="239" presetID="2" presetClass="exit" presetSubtype="4" fill="hold" nodeType="withEffect">
                                  <p:stCondLst>
                                    <p:cond delay="0"/>
                                  </p:stCondLst>
                                  <p:childTnLst>
                                    <p:anim calcmode="lin" valueType="num">
                                      <p:cBhvr additive="base">
                                        <p:cTn id="240" dur="500"/>
                                        <p:tgtEl>
                                          <p:spTgt spid="1040"/>
                                        </p:tgtEl>
                                        <p:attrNameLst>
                                          <p:attrName>ppt_x</p:attrName>
                                        </p:attrNameLst>
                                      </p:cBhvr>
                                      <p:tavLst>
                                        <p:tav tm="0">
                                          <p:val>
                                            <p:strVal val="ppt_x"/>
                                          </p:val>
                                        </p:tav>
                                        <p:tav tm="100000">
                                          <p:val>
                                            <p:strVal val="ppt_x"/>
                                          </p:val>
                                        </p:tav>
                                      </p:tavLst>
                                    </p:anim>
                                    <p:anim calcmode="lin" valueType="num">
                                      <p:cBhvr additive="base">
                                        <p:cTn id="241" dur="500"/>
                                        <p:tgtEl>
                                          <p:spTgt spid="1040"/>
                                        </p:tgtEl>
                                        <p:attrNameLst>
                                          <p:attrName>ppt_y</p:attrName>
                                        </p:attrNameLst>
                                      </p:cBhvr>
                                      <p:tavLst>
                                        <p:tav tm="0">
                                          <p:val>
                                            <p:strVal val="ppt_y"/>
                                          </p:val>
                                        </p:tav>
                                        <p:tav tm="100000">
                                          <p:val>
                                            <p:strVal val="1+ppt_h/2"/>
                                          </p:val>
                                        </p:tav>
                                      </p:tavLst>
                                    </p:anim>
                                    <p:set>
                                      <p:cBhvr>
                                        <p:cTn id="242" dur="1" fill="hold">
                                          <p:stCondLst>
                                            <p:cond delay="499"/>
                                          </p:stCondLst>
                                        </p:cTn>
                                        <p:tgtEl>
                                          <p:spTgt spid="1040"/>
                                        </p:tgtEl>
                                        <p:attrNameLst>
                                          <p:attrName>style.visibility</p:attrName>
                                        </p:attrNameLst>
                                      </p:cBhvr>
                                      <p:to>
                                        <p:strVal val="hidden"/>
                                      </p:to>
                                    </p:set>
                                  </p:childTnLst>
                                </p:cTn>
                              </p:par>
                              <p:par>
                                <p:cTn id="243" presetID="2" presetClass="exit" presetSubtype="4" fill="hold" nodeType="withEffect">
                                  <p:stCondLst>
                                    <p:cond delay="0"/>
                                  </p:stCondLst>
                                  <p:childTnLst>
                                    <p:anim calcmode="lin" valueType="num">
                                      <p:cBhvr additive="base">
                                        <p:cTn id="244" dur="500"/>
                                        <p:tgtEl>
                                          <p:spTgt spid="1042"/>
                                        </p:tgtEl>
                                        <p:attrNameLst>
                                          <p:attrName>ppt_x</p:attrName>
                                        </p:attrNameLst>
                                      </p:cBhvr>
                                      <p:tavLst>
                                        <p:tav tm="0">
                                          <p:val>
                                            <p:strVal val="ppt_x"/>
                                          </p:val>
                                        </p:tav>
                                        <p:tav tm="100000">
                                          <p:val>
                                            <p:strVal val="ppt_x"/>
                                          </p:val>
                                        </p:tav>
                                      </p:tavLst>
                                    </p:anim>
                                    <p:anim calcmode="lin" valueType="num">
                                      <p:cBhvr additive="base">
                                        <p:cTn id="245" dur="500"/>
                                        <p:tgtEl>
                                          <p:spTgt spid="1042"/>
                                        </p:tgtEl>
                                        <p:attrNameLst>
                                          <p:attrName>ppt_y</p:attrName>
                                        </p:attrNameLst>
                                      </p:cBhvr>
                                      <p:tavLst>
                                        <p:tav tm="0">
                                          <p:val>
                                            <p:strVal val="ppt_y"/>
                                          </p:val>
                                        </p:tav>
                                        <p:tav tm="100000">
                                          <p:val>
                                            <p:strVal val="1+ppt_h/2"/>
                                          </p:val>
                                        </p:tav>
                                      </p:tavLst>
                                    </p:anim>
                                    <p:set>
                                      <p:cBhvr>
                                        <p:cTn id="246" dur="1" fill="hold">
                                          <p:stCondLst>
                                            <p:cond delay="499"/>
                                          </p:stCondLst>
                                        </p:cTn>
                                        <p:tgtEl>
                                          <p:spTgt spid="1042"/>
                                        </p:tgtEl>
                                        <p:attrNameLst>
                                          <p:attrName>style.visibility</p:attrName>
                                        </p:attrNameLst>
                                      </p:cBhvr>
                                      <p:to>
                                        <p:strVal val="hidden"/>
                                      </p:to>
                                    </p:set>
                                  </p:childTnLst>
                                </p:cTn>
                              </p:par>
                              <p:par>
                                <p:cTn id="247" presetID="2" presetClass="exit" presetSubtype="4" fill="hold" nodeType="withEffect">
                                  <p:stCondLst>
                                    <p:cond delay="0"/>
                                  </p:stCondLst>
                                  <p:childTnLst>
                                    <p:anim calcmode="lin" valueType="num">
                                      <p:cBhvr additive="base">
                                        <p:cTn id="248" dur="500"/>
                                        <p:tgtEl>
                                          <p:spTgt spid="1046"/>
                                        </p:tgtEl>
                                        <p:attrNameLst>
                                          <p:attrName>ppt_x</p:attrName>
                                        </p:attrNameLst>
                                      </p:cBhvr>
                                      <p:tavLst>
                                        <p:tav tm="0">
                                          <p:val>
                                            <p:strVal val="ppt_x"/>
                                          </p:val>
                                        </p:tav>
                                        <p:tav tm="100000">
                                          <p:val>
                                            <p:strVal val="ppt_x"/>
                                          </p:val>
                                        </p:tav>
                                      </p:tavLst>
                                    </p:anim>
                                    <p:anim calcmode="lin" valueType="num">
                                      <p:cBhvr additive="base">
                                        <p:cTn id="249" dur="500"/>
                                        <p:tgtEl>
                                          <p:spTgt spid="1046"/>
                                        </p:tgtEl>
                                        <p:attrNameLst>
                                          <p:attrName>ppt_y</p:attrName>
                                        </p:attrNameLst>
                                      </p:cBhvr>
                                      <p:tavLst>
                                        <p:tav tm="0">
                                          <p:val>
                                            <p:strVal val="ppt_y"/>
                                          </p:val>
                                        </p:tav>
                                        <p:tav tm="100000">
                                          <p:val>
                                            <p:strVal val="1+ppt_h/2"/>
                                          </p:val>
                                        </p:tav>
                                      </p:tavLst>
                                    </p:anim>
                                    <p:set>
                                      <p:cBhvr>
                                        <p:cTn id="250" dur="1" fill="hold">
                                          <p:stCondLst>
                                            <p:cond delay="499"/>
                                          </p:stCondLst>
                                        </p:cTn>
                                        <p:tgtEl>
                                          <p:spTgt spid="1046"/>
                                        </p:tgtEl>
                                        <p:attrNameLst>
                                          <p:attrName>style.visibility</p:attrName>
                                        </p:attrNameLst>
                                      </p:cBhvr>
                                      <p:to>
                                        <p:strVal val="hidden"/>
                                      </p:to>
                                    </p:set>
                                  </p:childTnLst>
                                </p:cTn>
                              </p:par>
                              <p:par>
                                <p:cTn id="251" presetID="2" presetClass="exit" presetSubtype="4" fill="hold" nodeType="withEffect">
                                  <p:stCondLst>
                                    <p:cond delay="0"/>
                                  </p:stCondLst>
                                  <p:childTnLst>
                                    <p:anim calcmode="lin" valueType="num">
                                      <p:cBhvr additive="base">
                                        <p:cTn id="252" dur="500"/>
                                        <p:tgtEl>
                                          <p:spTgt spid="1048"/>
                                        </p:tgtEl>
                                        <p:attrNameLst>
                                          <p:attrName>ppt_x</p:attrName>
                                        </p:attrNameLst>
                                      </p:cBhvr>
                                      <p:tavLst>
                                        <p:tav tm="0">
                                          <p:val>
                                            <p:strVal val="ppt_x"/>
                                          </p:val>
                                        </p:tav>
                                        <p:tav tm="100000">
                                          <p:val>
                                            <p:strVal val="ppt_x"/>
                                          </p:val>
                                        </p:tav>
                                      </p:tavLst>
                                    </p:anim>
                                    <p:anim calcmode="lin" valueType="num">
                                      <p:cBhvr additive="base">
                                        <p:cTn id="253" dur="500"/>
                                        <p:tgtEl>
                                          <p:spTgt spid="1048"/>
                                        </p:tgtEl>
                                        <p:attrNameLst>
                                          <p:attrName>ppt_y</p:attrName>
                                        </p:attrNameLst>
                                      </p:cBhvr>
                                      <p:tavLst>
                                        <p:tav tm="0">
                                          <p:val>
                                            <p:strVal val="ppt_y"/>
                                          </p:val>
                                        </p:tav>
                                        <p:tav tm="100000">
                                          <p:val>
                                            <p:strVal val="1+ppt_h/2"/>
                                          </p:val>
                                        </p:tav>
                                      </p:tavLst>
                                    </p:anim>
                                    <p:set>
                                      <p:cBhvr>
                                        <p:cTn id="254" dur="1" fill="hold">
                                          <p:stCondLst>
                                            <p:cond delay="499"/>
                                          </p:stCondLst>
                                        </p:cTn>
                                        <p:tgtEl>
                                          <p:spTgt spid="1048"/>
                                        </p:tgtEl>
                                        <p:attrNameLst>
                                          <p:attrName>style.visibility</p:attrName>
                                        </p:attrNameLst>
                                      </p:cBhvr>
                                      <p:to>
                                        <p:strVal val="hidden"/>
                                      </p:to>
                                    </p:set>
                                  </p:childTnLst>
                                </p:cTn>
                              </p:par>
                              <p:par>
                                <p:cTn id="255" presetID="2" presetClass="exit" presetSubtype="4" fill="hold" nodeType="withEffect">
                                  <p:stCondLst>
                                    <p:cond delay="0"/>
                                  </p:stCondLst>
                                  <p:childTnLst>
                                    <p:anim calcmode="lin" valueType="num">
                                      <p:cBhvr additive="base">
                                        <p:cTn id="256" dur="500"/>
                                        <p:tgtEl>
                                          <p:spTgt spid="1050"/>
                                        </p:tgtEl>
                                        <p:attrNameLst>
                                          <p:attrName>ppt_x</p:attrName>
                                        </p:attrNameLst>
                                      </p:cBhvr>
                                      <p:tavLst>
                                        <p:tav tm="0">
                                          <p:val>
                                            <p:strVal val="ppt_x"/>
                                          </p:val>
                                        </p:tav>
                                        <p:tav tm="100000">
                                          <p:val>
                                            <p:strVal val="ppt_x"/>
                                          </p:val>
                                        </p:tav>
                                      </p:tavLst>
                                    </p:anim>
                                    <p:anim calcmode="lin" valueType="num">
                                      <p:cBhvr additive="base">
                                        <p:cTn id="257" dur="500"/>
                                        <p:tgtEl>
                                          <p:spTgt spid="1050"/>
                                        </p:tgtEl>
                                        <p:attrNameLst>
                                          <p:attrName>ppt_y</p:attrName>
                                        </p:attrNameLst>
                                      </p:cBhvr>
                                      <p:tavLst>
                                        <p:tav tm="0">
                                          <p:val>
                                            <p:strVal val="ppt_y"/>
                                          </p:val>
                                        </p:tav>
                                        <p:tav tm="100000">
                                          <p:val>
                                            <p:strVal val="1+ppt_h/2"/>
                                          </p:val>
                                        </p:tav>
                                      </p:tavLst>
                                    </p:anim>
                                    <p:set>
                                      <p:cBhvr>
                                        <p:cTn id="258" dur="1" fill="hold">
                                          <p:stCondLst>
                                            <p:cond delay="499"/>
                                          </p:stCondLst>
                                        </p:cTn>
                                        <p:tgtEl>
                                          <p:spTgt spid="1050"/>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nodeType="clickEffect">
                                  <p:stCondLst>
                                    <p:cond delay="0"/>
                                  </p:stCondLst>
                                  <p:childTnLst>
                                    <p:animEffect transition="out" filter="fade">
                                      <p:cBhvr>
                                        <p:cTn id="262" dur="500"/>
                                        <p:tgtEl>
                                          <p:spTgt spid="1028"/>
                                        </p:tgtEl>
                                      </p:cBhvr>
                                    </p:animEffect>
                                    <p:set>
                                      <p:cBhvr>
                                        <p:cTn id="263" dur="1" fill="hold">
                                          <p:stCondLst>
                                            <p:cond delay="499"/>
                                          </p:stCondLst>
                                        </p:cTn>
                                        <p:tgtEl>
                                          <p:spTgt spid="1028"/>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027"/>
                                        </p:tgtEl>
                                      </p:cBhvr>
                                    </p:animEffect>
                                    <p:set>
                                      <p:cBhvr>
                                        <p:cTn id="266" dur="1" fill="hold">
                                          <p:stCondLst>
                                            <p:cond delay="499"/>
                                          </p:stCondLst>
                                        </p:cTn>
                                        <p:tgtEl>
                                          <p:spTgt spid="1027"/>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032"/>
                                        </p:tgtEl>
                                      </p:cBhvr>
                                    </p:animEffect>
                                    <p:set>
                                      <p:cBhvr>
                                        <p:cTn id="269" dur="1" fill="hold">
                                          <p:stCondLst>
                                            <p:cond delay="499"/>
                                          </p:stCondLst>
                                        </p:cTn>
                                        <p:tgtEl>
                                          <p:spTgt spid="1032"/>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5"/>
                                        </p:tgtEl>
                                      </p:cBhvr>
                                    </p:animEffect>
                                    <p:set>
                                      <p:cBhvr>
                                        <p:cTn id="272" dur="1" fill="hold">
                                          <p:stCondLst>
                                            <p:cond delay="499"/>
                                          </p:stCondLst>
                                        </p:cTn>
                                        <p:tgtEl>
                                          <p:spTgt spid="15"/>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1034"/>
                                        </p:tgtEl>
                                      </p:cBhvr>
                                    </p:animEffect>
                                    <p:set>
                                      <p:cBhvr>
                                        <p:cTn id="275" dur="1" fill="hold">
                                          <p:stCondLst>
                                            <p:cond delay="499"/>
                                          </p:stCondLst>
                                        </p:cTn>
                                        <p:tgtEl>
                                          <p:spTgt spid="1034"/>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4"/>
                                        </p:tgtEl>
                                      </p:cBhvr>
                                    </p:animEffect>
                                    <p:set>
                                      <p:cBhvr>
                                        <p:cTn id="278" dur="1" fill="hold">
                                          <p:stCondLst>
                                            <p:cond delay="499"/>
                                          </p:stCondLst>
                                        </p:cTn>
                                        <p:tgtEl>
                                          <p:spTgt spid="14"/>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1036"/>
                                        </p:tgtEl>
                                      </p:cBhvr>
                                    </p:animEffect>
                                    <p:set>
                                      <p:cBhvr>
                                        <p:cTn id="281" dur="1" fill="hold">
                                          <p:stCondLst>
                                            <p:cond delay="499"/>
                                          </p:stCondLst>
                                        </p:cTn>
                                        <p:tgtEl>
                                          <p:spTgt spid="1036"/>
                                        </p:tgtEl>
                                        <p:attrNameLst>
                                          <p:attrName>style.visibility</p:attrName>
                                        </p:attrNameLst>
                                      </p:cBhvr>
                                      <p:to>
                                        <p:strVal val="hidden"/>
                                      </p:to>
                                    </p:set>
                                  </p:childTnLst>
                                </p:cTn>
                              </p:par>
                            </p:childTnLst>
                          </p:cTn>
                        </p:par>
                      </p:childTnLst>
                    </p:cTn>
                  </p:par>
                  <p:par>
                    <p:cTn id="282" fill="hold">
                      <p:stCondLst>
                        <p:cond delay="indefinite"/>
                      </p:stCondLst>
                      <p:childTnLst>
                        <p:par>
                          <p:cTn id="283" fill="hold">
                            <p:stCondLst>
                              <p:cond delay="0"/>
                            </p:stCondLst>
                            <p:childTnLst>
                              <p:par>
                                <p:cTn id="284" presetID="45" presetClass="entr" presetSubtype="0" repeatCount="2000" fill="hold" nodeType="clickEffect">
                                  <p:stCondLst>
                                    <p:cond delay="0"/>
                                  </p:stCondLst>
                                  <p:childTnLst>
                                    <p:set>
                                      <p:cBhvr>
                                        <p:cTn id="285" dur="1" fill="hold">
                                          <p:stCondLst>
                                            <p:cond delay="0"/>
                                          </p:stCondLst>
                                        </p:cTn>
                                        <p:tgtEl>
                                          <p:spTgt spid="1052"/>
                                        </p:tgtEl>
                                        <p:attrNameLst>
                                          <p:attrName>style.visibility</p:attrName>
                                        </p:attrNameLst>
                                      </p:cBhvr>
                                      <p:to>
                                        <p:strVal val="visible"/>
                                      </p:to>
                                    </p:set>
                                    <p:animEffect transition="in" filter="fade">
                                      <p:cBhvr>
                                        <p:cTn id="286" dur="2000"/>
                                        <p:tgtEl>
                                          <p:spTgt spid="1052"/>
                                        </p:tgtEl>
                                      </p:cBhvr>
                                    </p:animEffect>
                                    <p:anim calcmode="lin" valueType="num">
                                      <p:cBhvr>
                                        <p:cTn id="287" dur="2000" fill="hold"/>
                                        <p:tgtEl>
                                          <p:spTgt spid="1052"/>
                                        </p:tgtEl>
                                        <p:attrNameLst>
                                          <p:attrName>ppt_w</p:attrName>
                                        </p:attrNameLst>
                                      </p:cBhvr>
                                      <p:tavLst>
                                        <p:tav tm="0" fmla="#ppt_w*sin(2.5*pi*$)">
                                          <p:val>
                                            <p:fltVal val="0"/>
                                          </p:val>
                                        </p:tav>
                                        <p:tav tm="100000">
                                          <p:val>
                                            <p:fltVal val="1"/>
                                          </p:val>
                                        </p:tav>
                                      </p:tavLst>
                                    </p:anim>
                                    <p:anim calcmode="lin" valueType="num">
                                      <p:cBhvr>
                                        <p:cTn id="288" dur="2000" fill="hold"/>
                                        <p:tgtEl>
                                          <p:spTgt spid="1052"/>
                                        </p:tgtEl>
                                        <p:attrNameLst>
                                          <p:attrName>ppt_h</p:attrName>
                                        </p:attrNameLst>
                                      </p:cBhvr>
                                      <p:tavLst>
                                        <p:tav tm="0">
                                          <p:val>
                                            <p:strVal val="#ppt_h"/>
                                          </p:val>
                                        </p:tav>
                                        <p:tav tm="100000">
                                          <p:val>
                                            <p:strVal val="#ppt_h"/>
                                          </p:val>
                                        </p:tav>
                                      </p:tavLst>
                                    </p:anim>
                                  </p:childTnLst>
                                </p:cTn>
                              </p:par>
                            </p:childTnLst>
                          </p:cTn>
                        </p:par>
                      </p:childTnLst>
                    </p:cTn>
                  </p:par>
                  <p:par>
                    <p:cTn id="289" fill="hold">
                      <p:stCondLst>
                        <p:cond delay="indefinite"/>
                      </p:stCondLst>
                      <p:childTnLst>
                        <p:par>
                          <p:cTn id="290" fill="hold">
                            <p:stCondLst>
                              <p:cond delay="0"/>
                            </p:stCondLst>
                            <p:childTnLst>
                              <p:par>
                                <p:cTn id="291" presetID="53" presetClass="exit" presetSubtype="32" fill="hold" nodeType="clickEffect">
                                  <p:stCondLst>
                                    <p:cond delay="0"/>
                                  </p:stCondLst>
                                  <p:childTnLst>
                                    <p:anim calcmode="lin" valueType="num">
                                      <p:cBhvr>
                                        <p:cTn id="292" dur="500"/>
                                        <p:tgtEl>
                                          <p:spTgt spid="1030"/>
                                        </p:tgtEl>
                                        <p:attrNameLst>
                                          <p:attrName>ppt_w</p:attrName>
                                        </p:attrNameLst>
                                      </p:cBhvr>
                                      <p:tavLst>
                                        <p:tav tm="0">
                                          <p:val>
                                            <p:strVal val="ppt_w"/>
                                          </p:val>
                                        </p:tav>
                                        <p:tav tm="100000">
                                          <p:val>
                                            <p:fltVal val="0"/>
                                          </p:val>
                                        </p:tav>
                                      </p:tavLst>
                                    </p:anim>
                                    <p:anim calcmode="lin" valueType="num">
                                      <p:cBhvr>
                                        <p:cTn id="293" dur="500"/>
                                        <p:tgtEl>
                                          <p:spTgt spid="1030"/>
                                        </p:tgtEl>
                                        <p:attrNameLst>
                                          <p:attrName>ppt_h</p:attrName>
                                        </p:attrNameLst>
                                      </p:cBhvr>
                                      <p:tavLst>
                                        <p:tav tm="0">
                                          <p:val>
                                            <p:strVal val="ppt_h"/>
                                          </p:val>
                                        </p:tav>
                                        <p:tav tm="100000">
                                          <p:val>
                                            <p:fltVal val="0"/>
                                          </p:val>
                                        </p:tav>
                                      </p:tavLst>
                                    </p:anim>
                                    <p:animEffect transition="out" filter="fade">
                                      <p:cBhvr>
                                        <p:cTn id="294" dur="500"/>
                                        <p:tgtEl>
                                          <p:spTgt spid="1030"/>
                                        </p:tgtEl>
                                      </p:cBhvr>
                                    </p:animEffect>
                                    <p:set>
                                      <p:cBhvr>
                                        <p:cTn id="295" dur="1" fill="hold">
                                          <p:stCondLst>
                                            <p:cond delay="499"/>
                                          </p:stCondLst>
                                        </p:cTn>
                                        <p:tgtEl>
                                          <p:spTgt spid="1030"/>
                                        </p:tgtEl>
                                        <p:attrNameLst>
                                          <p:attrName>style.visibility</p:attrName>
                                        </p:attrNameLst>
                                      </p:cBhvr>
                                      <p:to>
                                        <p:strVal val="hidden"/>
                                      </p:to>
                                    </p:set>
                                  </p:childTnLst>
                                </p:cTn>
                              </p:par>
                            </p:childTnLst>
                          </p:cTn>
                        </p:par>
                      </p:childTnLst>
                    </p:cTn>
                  </p:par>
                  <p:par>
                    <p:cTn id="296" fill="hold">
                      <p:stCondLst>
                        <p:cond delay="indefinite"/>
                      </p:stCondLst>
                      <p:childTnLst>
                        <p:par>
                          <p:cTn id="297" fill="hold">
                            <p:stCondLst>
                              <p:cond delay="0"/>
                            </p:stCondLst>
                            <p:childTnLst>
                              <p:par>
                                <p:cTn id="298" presetID="22" presetClass="entr" presetSubtype="4" fill="hold" nodeType="clickEffect">
                                  <p:stCondLst>
                                    <p:cond delay="0"/>
                                  </p:stCondLst>
                                  <p:childTnLst>
                                    <p:set>
                                      <p:cBhvr>
                                        <p:cTn id="299" dur="1" fill="hold">
                                          <p:stCondLst>
                                            <p:cond delay="0"/>
                                          </p:stCondLst>
                                        </p:cTn>
                                        <p:tgtEl>
                                          <p:spTgt spid="1057"/>
                                        </p:tgtEl>
                                        <p:attrNameLst>
                                          <p:attrName>style.visibility</p:attrName>
                                        </p:attrNameLst>
                                      </p:cBhvr>
                                      <p:to>
                                        <p:strVal val="visible"/>
                                      </p:to>
                                    </p:set>
                                    <p:animEffect transition="in" filter="wipe(down)">
                                      <p:cBhvr>
                                        <p:cTn id="300" dur="500"/>
                                        <p:tgtEl>
                                          <p:spTgt spid="1057"/>
                                        </p:tgtEl>
                                      </p:cBhvr>
                                    </p:animEffect>
                                  </p:childTnLst>
                                </p:cTn>
                              </p:par>
                            </p:childTnLst>
                          </p:cTn>
                        </p:par>
                      </p:childTnLst>
                    </p:cTn>
                  </p:par>
                  <p:par>
                    <p:cTn id="301" fill="hold">
                      <p:stCondLst>
                        <p:cond delay="indefinite"/>
                      </p:stCondLst>
                      <p:childTnLst>
                        <p:par>
                          <p:cTn id="302" fill="hold">
                            <p:stCondLst>
                              <p:cond delay="0"/>
                            </p:stCondLst>
                            <p:childTnLst>
                              <p:par>
                                <p:cTn id="303" presetID="42" presetClass="entr" presetSubtype="0" fill="hold" nodeType="clickEffect">
                                  <p:stCondLst>
                                    <p:cond delay="0"/>
                                  </p:stCondLst>
                                  <p:childTnLst>
                                    <p:set>
                                      <p:cBhvr>
                                        <p:cTn id="304" dur="1" fill="hold">
                                          <p:stCondLst>
                                            <p:cond delay="0"/>
                                          </p:stCondLst>
                                        </p:cTn>
                                        <p:tgtEl>
                                          <p:spTgt spid="1054"/>
                                        </p:tgtEl>
                                        <p:attrNameLst>
                                          <p:attrName>style.visibility</p:attrName>
                                        </p:attrNameLst>
                                      </p:cBhvr>
                                      <p:to>
                                        <p:strVal val="visible"/>
                                      </p:to>
                                    </p:set>
                                    <p:animEffect transition="in" filter="fade">
                                      <p:cBhvr>
                                        <p:cTn id="305" dur="1000"/>
                                        <p:tgtEl>
                                          <p:spTgt spid="1054"/>
                                        </p:tgtEl>
                                      </p:cBhvr>
                                    </p:animEffect>
                                    <p:anim calcmode="lin" valueType="num">
                                      <p:cBhvr>
                                        <p:cTn id="306" dur="1000" fill="hold"/>
                                        <p:tgtEl>
                                          <p:spTgt spid="1054"/>
                                        </p:tgtEl>
                                        <p:attrNameLst>
                                          <p:attrName>ppt_x</p:attrName>
                                        </p:attrNameLst>
                                      </p:cBhvr>
                                      <p:tavLst>
                                        <p:tav tm="0">
                                          <p:val>
                                            <p:strVal val="#ppt_x"/>
                                          </p:val>
                                        </p:tav>
                                        <p:tav tm="100000">
                                          <p:val>
                                            <p:strVal val="#ppt_x"/>
                                          </p:val>
                                        </p:tav>
                                      </p:tavLst>
                                    </p:anim>
                                    <p:anim calcmode="lin" valueType="num">
                                      <p:cBhvr>
                                        <p:cTn id="307" dur="1000" fill="hold"/>
                                        <p:tgtEl>
                                          <p:spTgt spid="1054"/>
                                        </p:tgtEl>
                                        <p:attrNameLst>
                                          <p:attrName>ppt_y</p:attrName>
                                        </p:attrNameLst>
                                      </p:cBhvr>
                                      <p:tavLst>
                                        <p:tav tm="0">
                                          <p:val>
                                            <p:strVal val="#ppt_y+.1"/>
                                          </p:val>
                                        </p:tav>
                                        <p:tav tm="100000">
                                          <p:val>
                                            <p:strVal val="#ppt_y"/>
                                          </p:val>
                                        </p:tav>
                                      </p:tavLst>
                                    </p:anim>
                                  </p:childTnLst>
                                </p:cTn>
                              </p:par>
                            </p:childTnLst>
                          </p:cTn>
                        </p:par>
                      </p:childTnLst>
                    </p:cTn>
                  </p:par>
                  <p:par>
                    <p:cTn id="308" fill="hold">
                      <p:stCondLst>
                        <p:cond delay="indefinite"/>
                      </p:stCondLst>
                      <p:childTnLst>
                        <p:par>
                          <p:cTn id="309" fill="hold">
                            <p:stCondLst>
                              <p:cond delay="0"/>
                            </p:stCondLst>
                            <p:childTnLst>
                              <p:par>
                                <p:cTn id="310" presetID="26" presetClass="emph" presetSubtype="0" fill="hold" nodeType="clickEffect">
                                  <p:stCondLst>
                                    <p:cond delay="0"/>
                                  </p:stCondLst>
                                  <p:childTnLst>
                                    <p:animEffect transition="out" filter="fade">
                                      <p:cBhvr>
                                        <p:cTn id="311" dur="500" tmFilter="0, 0; .2, .5; .8, .5; 1, 0"/>
                                        <p:tgtEl>
                                          <p:spTgt spid="1040"/>
                                        </p:tgtEl>
                                      </p:cBhvr>
                                    </p:animEffect>
                                    <p:animScale>
                                      <p:cBhvr>
                                        <p:cTn id="312" dur="250" autoRev="1" fill="hold"/>
                                        <p:tgtEl>
                                          <p:spTgt spid="1040"/>
                                        </p:tgtEl>
                                      </p:cBhvr>
                                      <p:by x="105000" y="105000"/>
                                    </p:animScale>
                                  </p:childTnLst>
                                </p:cTn>
                              </p:par>
                              <p:par>
                                <p:cTn id="313" presetID="26" presetClass="emph" presetSubtype="0" fill="hold" nodeType="withEffect">
                                  <p:stCondLst>
                                    <p:cond delay="0"/>
                                  </p:stCondLst>
                                  <p:childTnLst>
                                    <p:animEffect transition="out" filter="fade">
                                      <p:cBhvr>
                                        <p:cTn id="314" dur="500" tmFilter="0, 0; .2, .5; .8, .5; 1, 0"/>
                                        <p:tgtEl>
                                          <p:spTgt spid="1042"/>
                                        </p:tgtEl>
                                      </p:cBhvr>
                                    </p:animEffect>
                                    <p:animScale>
                                      <p:cBhvr>
                                        <p:cTn id="315" dur="250" autoRev="1" fill="hold"/>
                                        <p:tgtEl>
                                          <p:spTgt spid="1042"/>
                                        </p:tgtEl>
                                      </p:cBhvr>
                                      <p:by x="105000" y="105000"/>
                                    </p:animScale>
                                  </p:childTnLst>
                                </p:cTn>
                              </p:par>
                              <p:par>
                                <p:cTn id="316" presetID="26" presetClass="emph" presetSubtype="0" fill="hold" nodeType="withEffect">
                                  <p:stCondLst>
                                    <p:cond delay="0"/>
                                  </p:stCondLst>
                                  <p:childTnLst>
                                    <p:animEffect transition="out" filter="fade">
                                      <p:cBhvr>
                                        <p:cTn id="317" dur="500" tmFilter="0, 0; .2, .5; .8, .5; 1, 0"/>
                                        <p:tgtEl>
                                          <p:spTgt spid="1046"/>
                                        </p:tgtEl>
                                      </p:cBhvr>
                                    </p:animEffect>
                                    <p:animScale>
                                      <p:cBhvr>
                                        <p:cTn id="318" dur="250" autoRev="1" fill="hold"/>
                                        <p:tgtEl>
                                          <p:spTgt spid="1046"/>
                                        </p:tgtEl>
                                      </p:cBhvr>
                                      <p:by x="105000" y="105000"/>
                                    </p:animScale>
                                  </p:childTnLst>
                                </p:cTn>
                              </p:par>
                              <p:par>
                                <p:cTn id="319" presetID="26" presetClass="emph" presetSubtype="0" fill="hold" nodeType="withEffect">
                                  <p:stCondLst>
                                    <p:cond delay="0"/>
                                  </p:stCondLst>
                                  <p:childTnLst>
                                    <p:animEffect transition="out" filter="fade">
                                      <p:cBhvr>
                                        <p:cTn id="320" dur="500" tmFilter="0, 0; .2, .5; .8, .5; 1, 0"/>
                                        <p:tgtEl>
                                          <p:spTgt spid="1050"/>
                                        </p:tgtEl>
                                      </p:cBhvr>
                                    </p:animEffect>
                                    <p:animScale>
                                      <p:cBhvr>
                                        <p:cTn id="321" dur="250" autoRev="1" fill="hold"/>
                                        <p:tgtEl>
                                          <p:spTgt spid="1050"/>
                                        </p:tgtEl>
                                      </p:cBhvr>
                                      <p:by x="105000" y="105000"/>
                                    </p:animScale>
                                  </p:childTnLst>
                                </p:cTn>
                              </p:par>
                              <p:par>
                                <p:cTn id="322" presetID="26" presetClass="emph" presetSubtype="0" fill="hold" nodeType="withEffect">
                                  <p:stCondLst>
                                    <p:cond delay="0"/>
                                  </p:stCondLst>
                                  <p:childTnLst>
                                    <p:animEffect transition="out" filter="fade">
                                      <p:cBhvr>
                                        <p:cTn id="323" dur="500" tmFilter="0, 0; .2, .5; .8, .5; 1, 0"/>
                                        <p:tgtEl>
                                          <p:spTgt spid="1052"/>
                                        </p:tgtEl>
                                      </p:cBhvr>
                                    </p:animEffect>
                                    <p:animScale>
                                      <p:cBhvr>
                                        <p:cTn id="324" dur="250" autoRev="1" fill="hold"/>
                                        <p:tgtEl>
                                          <p:spTgt spid="1052"/>
                                        </p:tgtEl>
                                      </p:cBhvr>
                                      <p:by x="105000" y="105000"/>
                                    </p:animScale>
                                  </p:childTnLst>
                                </p:cTn>
                              </p:par>
                              <p:par>
                                <p:cTn id="325" presetID="26" presetClass="emph" presetSubtype="0" fill="hold" nodeType="withEffect">
                                  <p:stCondLst>
                                    <p:cond delay="0"/>
                                  </p:stCondLst>
                                  <p:childTnLst>
                                    <p:animEffect transition="out" filter="fade">
                                      <p:cBhvr>
                                        <p:cTn id="326" dur="500" tmFilter="0, 0; .2, .5; .8, .5; 1, 0"/>
                                        <p:tgtEl>
                                          <p:spTgt spid="1057"/>
                                        </p:tgtEl>
                                      </p:cBhvr>
                                    </p:animEffect>
                                    <p:animScale>
                                      <p:cBhvr>
                                        <p:cTn id="327" dur="250" autoRev="1" fill="hold"/>
                                        <p:tgtEl>
                                          <p:spTgt spid="1057"/>
                                        </p:tgtEl>
                                      </p:cBhvr>
                                      <p:by x="105000" y="105000"/>
                                    </p:animScale>
                                  </p:childTnLst>
                                </p:cTn>
                              </p:par>
                              <p:par>
                                <p:cTn id="328" presetID="26" presetClass="emph" presetSubtype="0" fill="hold" nodeType="withEffect">
                                  <p:stCondLst>
                                    <p:cond delay="0"/>
                                  </p:stCondLst>
                                  <p:childTnLst>
                                    <p:animEffect transition="out" filter="fade">
                                      <p:cBhvr>
                                        <p:cTn id="329" dur="500" tmFilter="0, 0; .2, .5; .8, .5; 1, 0"/>
                                        <p:tgtEl>
                                          <p:spTgt spid="1054"/>
                                        </p:tgtEl>
                                      </p:cBhvr>
                                    </p:animEffect>
                                    <p:animScale>
                                      <p:cBhvr>
                                        <p:cTn id="330" dur="250" autoRev="1" fill="hold"/>
                                        <p:tgtEl>
                                          <p:spTgt spid="1054"/>
                                        </p:tgtEl>
                                      </p:cBhvr>
                                      <p:by x="105000" y="105000"/>
                                    </p:animScale>
                                  </p:childTnLst>
                                </p:cTn>
                              </p:par>
                            </p:childTnLst>
                          </p:cTn>
                        </p:par>
                      </p:childTnLst>
                    </p:cTn>
                  </p:par>
                  <p:par>
                    <p:cTn id="331" fill="hold">
                      <p:stCondLst>
                        <p:cond delay="indefinite"/>
                      </p:stCondLst>
                      <p:childTnLst>
                        <p:par>
                          <p:cTn id="332" fill="hold">
                            <p:stCondLst>
                              <p:cond delay="0"/>
                            </p:stCondLst>
                            <p:childTnLst>
                              <p:par>
                                <p:cTn id="333" presetID="53" presetClass="entr" presetSubtype="16" fill="hold" nodeType="clickEffect">
                                  <p:stCondLst>
                                    <p:cond delay="0"/>
                                  </p:stCondLst>
                                  <p:childTnLst>
                                    <p:set>
                                      <p:cBhvr>
                                        <p:cTn id="334" dur="1" fill="hold">
                                          <p:stCondLst>
                                            <p:cond delay="0"/>
                                          </p:stCondLst>
                                        </p:cTn>
                                        <p:tgtEl>
                                          <p:spTgt spid="1059"/>
                                        </p:tgtEl>
                                        <p:attrNameLst>
                                          <p:attrName>style.visibility</p:attrName>
                                        </p:attrNameLst>
                                      </p:cBhvr>
                                      <p:to>
                                        <p:strVal val="visible"/>
                                      </p:to>
                                    </p:set>
                                    <p:anim calcmode="lin" valueType="num">
                                      <p:cBhvr>
                                        <p:cTn id="335" dur="500" fill="hold"/>
                                        <p:tgtEl>
                                          <p:spTgt spid="1059"/>
                                        </p:tgtEl>
                                        <p:attrNameLst>
                                          <p:attrName>ppt_w</p:attrName>
                                        </p:attrNameLst>
                                      </p:cBhvr>
                                      <p:tavLst>
                                        <p:tav tm="0">
                                          <p:val>
                                            <p:fltVal val="0"/>
                                          </p:val>
                                        </p:tav>
                                        <p:tav tm="100000">
                                          <p:val>
                                            <p:strVal val="#ppt_w"/>
                                          </p:val>
                                        </p:tav>
                                      </p:tavLst>
                                    </p:anim>
                                    <p:anim calcmode="lin" valueType="num">
                                      <p:cBhvr>
                                        <p:cTn id="336" dur="500" fill="hold"/>
                                        <p:tgtEl>
                                          <p:spTgt spid="1059"/>
                                        </p:tgtEl>
                                        <p:attrNameLst>
                                          <p:attrName>ppt_h</p:attrName>
                                        </p:attrNameLst>
                                      </p:cBhvr>
                                      <p:tavLst>
                                        <p:tav tm="0">
                                          <p:val>
                                            <p:fltVal val="0"/>
                                          </p:val>
                                        </p:tav>
                                        <p:tav tm="100000">
                                          <p:val>
                                            <p:strVal val="#ppt_h"/>
                                          </p:val>
                                        </p:tav>
                                      </p:tavLst>
                                    </p:anim>
                                    <p:animEffect transition="in" filter="fade">
                                      <p:cBhvr>
                                        <p:cTn id="337" dur="500"/>
                                        <p:tgtEl>
                                          <p:spTgt spid="1059"/>
                                        </p:tgtEl>
                                      </p:cBhvr>
                                    </p:animEffect>
                                  </p:childTnLst>
                                </p:cTn>
                              </p:par>
                            </p:childTnLst>
                          </p:cTn>
                        </p:par>
                      </p:childTnLst>
                    </p:cTn>
                  </p:par>
                  <p:par>
                    <p:cTn id="338" fill="hold">
                      <p:stCondLst>
                        <p:cond delay="indefinite"/>
                      </p:stCondLst>
                      <p:childTnLst>
                        <p:par>
                          <p:cTn id="339" fill="hold">
                            <p:stCondLst>
                              <p:cond delay="0"/>
                            </p:stCondLst>
                            <p:childTnLst>
                              <p:par>
                                <p:cTn id="340" presetID="2" presetClass="entr" presetSubtype="8" fill="hold" nodeType="clickEffect">
                                  <p:stCondLst>
                                    <p:cond delay="0"/>
                                  </p:stCondLst>
                                  <p:childTnLst>
                                    <p:set>
                                      <p:cBhvr>
                                        <p:cTn id="341" dur="1" fill="hold">
                                          <p:stCondLst>
                                            <p:cond delay="0"/>
                                          </p:stCondLst>
                                        </p:cTn>
                                        <p:tgtEl>
                                          <p:spTgt spid="1042"/>
                                        </p:tgtEl>
                                        <p:attrNameLst>
                                          <p:attrName>style.visibility</p:attrName>
                                        </p:attrNameLst>
                                      </p:cBhvr>
                                      <p:to>
                                        <p:strVal val="visible"/>
                                      </p:to>
                                    </p:set>
                                    <p:anim calcmode="lin" valueType="num">
                                      <p:cBhvr additive="base">
                                        <p:cTn id="342" dur="500" fill="hold"/>
                                        <p:tgtEl>
                                          <p:spTgt spid="1042"/>
                                        </p:tgtEl>
                                        <p:attrNameLst>
                                          <p:attrName>ppt_x</p:attrName>
                                        </p:attrNameLst>
                                      </p:cBhvr>
                                      <p:tavLst>
                                        <p:tav tm="0">
                                          <p:val>
                                            <p:strVal val="0-#ppt_w/2"/>
                                          </p:val>
                                        </p:tav>
                                        <p:tav tm="100000">
                                          <p:val>
                                            <p:strVal val="#ppt_x"/>
                                          </p:val>
                                        </p:tav>
                                      </p:tavLst>
                                    </p:anim>
                                    <p:anim calcmode="lin" valueType="num">
                                      <p:cBhvr additive="base">
                                        <p:cTn id="343" dur="5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344" fill="hold">
                      <p:stCondLst>
                        <p:cond delay="indefinite"/>
                      </p:stCondLst>
                      <p:childTnLst>
                        <p:par>
                          <p:cTn id="345" fill="hold">
                            <p:stCondLst>
                              <p:cond delay="0"/>
                            </p:stCondLst>
                            <p:childTnLst>
                              <p:par>
                                <p:cTn id="346" presetID="31" presetClass="entr" presetSubtype="0" fill="hold" nodeType="clickEffect">
                                  <p:stCondLst>
                                    <p:cond delay="0"/>
                                  </p:stCondLst>
                                  <p:childTnLst>
                                    <p:set>
                                      <p:cBhvr>
                                        <p:cTn id="347" dur="1" fill="hold">
                                          <p:stCondLst>
                                            <p:cond delay="0"/>
                                          </p:stCondLst>
                                        </p:cTn>
                                        <p:tgtEl>
                                          <p:spTgt spid="1040"/>
                                        </p:tgtEl>
                                        <p:attrNameLst>
                                          <p:attrName>style.visibility</p:attrName>
                                        </p:attrNameLst>
                                      </p:cBhvr>
                                      <p:to>
                                        <p:strVal val="visible"/>
                                      </p:to>
                                    </p:set>
                                    <p:anim calcmode="lin" valueType="num">
                                      <p:cBhvr>
                                        <p:cTn id="348" dur="1000" fill="hold"/>
                                        <p:tgtEl>
                                          <p:spTgt spid="1040"/>
                                        </p:tgtEl>
                                        <p:attrNameLst>
                                          <p:attrName>ppt_w</p:attrName>
                                        </p:attrNameLst>
                                      </p:cBhvr>
                                      <p:tavLst>
                                        <p:tav tm="0">
                                          <p:val>
                                            <p:fltVal val="0"/>
                                          </p:val>
                                        </p:tav>
                                        <p:tav tm="100000">
                                          <p:val>
                                            <p:strVal val="#ppt_w"/>
                                          </p:val>
                                        </p:tav>
                                      </p:tavLst>
                                    </p:anim>
                                    <p:anim calcmode="lin" valueType="num">
                                      <p:cBhvr>
                                        <p:cTn id="349" dur="1000" fill="hold"/>
                                        <p:tgtEl>
                                          <p:spTgt spid="1040"/>
                                        </p:tgtEl>
                                        <p:attrNameLst>
                                          <p:attrName>ppt_h</p:attrName>
                                        </p:attrNameLst>
                                      </p:cBhvr>
                                      <p:tavLst>
                                        <p:tav tm="0">
                                          <p:val>
                                            <p:fltVal val="0"/>
                                          </p:val>
                                        </p:tav>
                                        <p:tav tm="100000">
                                          <p:val>
                                            <p:strVal val="#ppt_h"/>
                                          </p:val>
                                        </p:tav>
                                      </p:tavLst>
                                    </p:anim>
                                    <p:anim calcmode="lin" valueType="num">
                                      <p:cBhvr>
                                        <p:cTn id="350" dur="1000" fill="hold"/>
                                        <p:tgtEl>
                                          <p:spTgt spid="1040"/>
                                        </p:tgtEl>
                                        <p:attrNameLst>
                                          <p:attrName>style.rotation</p:attrName>
                                        </p:attrNameLst>
                                      </p:cBhvr>
                                      <p:tavLst>
                                        <p:tav tm="0">
                                          <p:val>
                                            <p:fltVal val="90"/>
                                          </p:val>
                                        </p:tav>
                                        <p:tav tm="100000">
                                          <p:val>
                                            <p:fltVal val="0"/>
                                          </p:val>
                                        </p:tav>
                                      </p:tavLst>
                                    </p:anim>
                                    <p:animEffect transition="in" filter="fade">
                                      <p:cBhvr>
                                        <p:cTn id="351" dur="1000"/>
                                        <p:tgtEl>
                                          <p:spTgt spid="1040"/>
                                        </p:tgtEl>
                                      </p:cBhvr>
                                    </p:animEffect>
                                  </p:childTnLst>
                                </p:cTn>
                              </p:par>
                            </p:childTnLst>
                          </p:cTn>
                        </p:par>
                      </p:childTnLst>
                    </p:cTn>
                  </p:par>
                  <p:par>
                    <p:cTn id="352" fill="hold">
                      <p:stCondLst>
                        <p:cond delay="indefinite"/>
                      </p:stCondLst>
                      <p:childTnLst>
                        <p:par>
                          <p:cTn id="353" fill="hold">
                            <p:stCondLst>
                              <p:cond delay="0"/>
                            </p:stCondLst>
                            <p:childTnLst>
                              <p:par>
                                <p:cTn id="354" presetID="31" presetClass="entr" presetSubtype="0" fill="hold" nodeType="clickEffect">
                                  <p:stCondLst>
                                    <p:cond delay="0"/>
                                  </p:stCondLst>
                                  <p:childTnLst>
                                    <p:set>
                                      <p:cBhvr>
                                        <p:cTn id="355" dur="1" fill="hold">
                                          <p:stCondLst>
                                            <p:cond delay="0"/>
                                          </p:stCondLst>
                                        </p:cTn>
                                        <p:tgtEl>
                                          <p:spTgt spid="1046"/>
                                        </p:tgtEl>
                                        <p:attrNameLst>
                                          <p:attrName>style.visibility</p:attrName>
                                        </p:attrNameLst>
                                      </p:cBhvr>
                                      <p:to>
                                        <p:strVal val="visible"/>
                                      </p:to>
                                    </p:set>
                                    <p:anim calcmode="lin" valueType="num">
                                      <p:cBhvr>
                                        <p:cTn id="356" dur="1000" fill="hold"/>
                                        <p:tgtEl>
                                          <p:spTgt spid="1046"/>
                                        </p:tgtEl>
                                        <p:attrNameLst>
                                          <p:attrName>ppt_w</p:attrName>
                                        </p:attrNameLst>
                                      </p:cBhvr>
                                      <p:tavLst>
                                        <p:tav tm="0">
                                          <p:val>
                                            <p:fltVal val="0"/>
                                          </p:val>
                                        </p:tav>
                                        <p:tav tm="100000">
                                          <p:val>
                                            <p:strVal val="#ppt_w"/>
                                          </p:val>
                                        </p:tav>
                                      </p:tavLst>
                                    </p:anim>
                                    <p:anim calcmode="lin" valueType="num">
                                      <p:cBhvr>
                                        <p:cTn id="357" dur="1000" fill="hold"/>
                                        <p:tgtEl>
                                          <p:spTgt spid="1046"/>
                                        </p:tgtEl>
                                        <p:attrNameLst>
                                          <p:attrName>ppt_h</p:attrName>
                                        </p:attrNameLst>
                                      </p:cBhvr>
                                      <p:tavLst>
                                        <p:tav tm="0">
                                          <p:val>
                                            <p:fltVal val="0"/>
                                          </p:val>
                                        </p:tav>
                                        <p:tav tm="100000">
                                          <p:val>
                                            <p:strVal val="#ppt_h"/>
                                          </p:val>
                                        </p:tav>
                                      </p:tavLst>
                                    </p:anim>
                                    <p:anim calcmode="lin" valueType="num">
                                      <p:cBhvr>
                                        <p:cTn id="358" dur="1000" fill="hold"/>
                                        <p:tgtEl>
                                          <p:spTgt spid="1046"/>
                                        </p:tgtEl>
                                        <p:attrNameLst>
                                          <p:attrName>style.rotation</p:attrName>
                                        </p:attrNameLst>
                                      </p:cBhvr>
                                      <p:tavLst>
                                        <p:tav tm="0">
                                          <p:val>
                                            <p:fltVal val="90"/>
                                          </p:val>
                                        </p:tav>
                                        <p:tav tm="100000">
                                          <p:val>
                                            <p:fltVal val="0"/>
                                          </p:val>
                                        </p:tav>
                                      </p:tavLst>
                                    </p:anim>
                                    <p:animEffect transition="in" filter="fade">
                                      <p:cBhvr>
                                        <p:cTn id="359" dur="1000"/>
                                        <p:tgtEl>
                                          <p:spTgt spid="1046"/>
                                        </p:tgtEl>
                                      </p:cBhvr>
                                    </p:animEffect>
                                  </p:childTnLst>
                                </p:cTn>
                              </p:par>
                            </p:childTnLst>
                          </p:cTn>
                        </p:par>
                      </p:childTnLst>
                    </p:cTn>
                  </p:par>
                  <p:par>
                    <p:cTn id="360" fill="hold">
                      <p:stCondLst>
                        <p:cond delay="indefinite"/>
                      </p:stCondLst>
                      <p:childTnLst>
                        <p:par>
                          <p:cTn id="361" fill="hold">
                            <p:stCondLst>
                              <p:cond delay="0"/>
                            </p:stCondLst>
                            <p:childTnLst>
                              <p:par>
                                <p:cTn id="362" presetID="1" presetClass="entr" presetSubtype="0" fill="hold" nodeType="clickEffect">
                                  <p:stCondLst>
                                    <p:cond delay="0"/>
                                  </p:stCondLst>
                                  <p:childTnLst>
                                    <p:set>
                                      <p:cBhvr>
                                        <p:cTn id="363" dur="1" fill="hold">
                                          <p:stCondLst>
                                            <p:cond delay="0"/>
                                          </p:stCondLst>
                                        </p:cTn>
                                        <p:tgtEl>
                                          <p:spTgt spid="1050"/>
                                        </p:tgtEl>
                                        <p:attrNameLst>
                                          <p:attrName>style.visibility</p:attrName>
                                        </p:attrNameLst>
                                      </p:cBhvr>
                                      <p:to>
                                        <p:strVal val="visible"/>
                                      </p:to>
                                    </p:set>
                                  </p:childTnLst>
                                </p:cTn>
                              </p:par>
                            </p:childTnLst>
                          </p:cTn>
                        </p:par>
                      </p:childTnLst>
                    </p:cTn>
                  </p:par>
                  <p:par>
                    <p:cTn id="364" fill="hold">
                      <p:stCondLst>
                        <p:cond delay="indefinite"/>
                      </p:stCondLst>
                      <p:childTnLst>
                        <p:par>
                          <p:cTn id="365" fill="hold">
                            <p:stCondLst>
                              <p:cond delay="0"/>
                            </p:stCondLst>
                            <p:childTnLst>
                              <p:par>
                                <p:cTn id="366" presetID="10" presetClass="entr" presetSubtype="0" fill="hold" nodeType="clickEffect">
                                  <p:stCondLst>
                                    <p:cond delay="0"/>
                                  </p:stCondLst>
                                  <p:childTnLst>
                                    <p:set>
                                      <p:cBhvr>
                                        <p:cTn id="367" dur="1" fill="hold">
                                          <p:stCondLst>
                                            <p:cond delay="0"/>
                                          </p:stCondLst>
                                        </p:cTn>
                                        <p:tgtEl>
                                          <p:spTgt spid="1044"/>
                                        </p:tgtEl>
                                        <p:attrNameLst>
                                          <p:attrName>style.visibility</p:attrName>
                                        </p:attrNameLst>
                                      </p:cBhvr>
                                      <p:to>
                                        <p:strVal val="visible"/>
                                      </p:to>
                                    </p:set>
                                    <p:animEffect transition="in" filter="fade">
                                      <p:cBhvr>
                                        <p:cTn id="368"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Well done everyone – winner announced later this afternoon!</a:t>
            </a:r>
            <a:endParaRPr lang="en-GB" dirty="0"/>
          </a:p>
        </p:txBody>
      </p:sp>
      <p:pic>
        <p:nvPicPr>
          <p:cNvPr id="3074" name="Picture 2" descr="Image result for well done every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60" y="1466980"/>
            <a:ext cx="10982117" cy="5069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48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624" y="162435"/>
            <a:ext cx="8834031" cy="652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97573" y="3173071"/>
            <a:ext cx="6660630" cy="2790764"/>
          </a:xfrm>
          <a:prstGeom prst="rect">
            <a:avLst/>
          </a:prstGeom>
          <a:solidFill>
            <a:schemeClr val="bg1"/>
          </a:solidFill>
        </p:spPr>
        <p:txBody>
          <a:bodyPr wrap="square" rtlCol="0">
            <a:spAutoFit/>
          </a:bodyPr>
          <a:lstStyle/>
          <a:p>
            <a:pPr>
              <a:lnSpc>
                <a:spcPct val="150000"/>
              </a:lnSpc>
            </a:pPr>
            <a:r>
              <a:rPr lang="en-GB" sz="3000" b="1" dirty="0" smtClean="0">
                <a:solidFill>
                  <a:srgbClr val="00B050"/>
                </a:solidFill>
              </a:rPr>
              <a:t>Wild Geese Ceilidh Dancing – Everyone</a:t>
            </a:r>
          </a:p>
          <a:p>
            <a:pPr>
              <a:lnSpc>
                <a:spcPct val="150000"/>
              </a:lnSpc>
            </a:pPr>
            <a:r>
              <a:rPr lang="en-GB" sz="3000" b="1" dirty="0" smtClean="0">
                <a:solidFill>
                  <a:srgbClr val="00B050"/>
                </a:solidFill>
              </a:rPr>
              <a:t>Rhythm for Life (Drumming)- Biant Singh</a:t>
            </a:r>
          </a:p>
          <a:p>
            <a:pPr>
              <a:lnSpc>
                <a:spcPct val="150000"/>
              </a:lnSpc>
            </a:pPr>
            <a:r>
              <a:rPr lang="en-GB" sz="3000" b="1" dirty="0" smtClean="0">
                <a:solidFill>
                  <a:srgbClr val="00B050"/>
                </a:solidFill>
              </a:rPr>
              <a:t>Make a Mosaic – Seagulls Reuse</a:t>
            </a:r>
          </a:p>
          <a:p>
            <a:pPr>
              <a:lnSpc>
                <a:spcPct val="150000"/>
              </a:lnSpc>
            </a:pPr>
            <a:r>
              <a:rPr lang="en-GB" sz="3000" b="1" dirty="0" smtClean="0">
                <a:solidFill>
                  <a:srgbClr val="00B050"/>
                </a:solidFill>
              </a:rPr>
              <a:t>Underground Tour of the Coal Mine</a:t>
            </a:r>
            <a:endParaRPr lang="en-GB" sz="3000" b="1" dirty="0">
              <a:solidFill>
                <a:srgbClr val="00B050"/>
              </a:solidFill>
            </a:endParaRPr>
          </a:p>
        </p:txBody>
      </p:sp>
      <p:sp>
        <p:nvSpPr>
          <p:cNvPr id="3" name="TextBox 2"/>
          <p:cNvSpPr txBox="1"/>
          <p:nvPr/>
        </p:nvSpPr>
        <p:spPr>
          <a:xfrm>
            <a:off x="2428406" y="1738857"/>
            <a:ext cx="7734925" cy="1302280"/>
          </a:xfrm>
          <a:prstGeom prst="rect">
            <a:avLst/>
          </a:prstGeom>
          <a:solidFill>
            <a:schemeClr val="bg1"/>
          </a:solidFill>
        </p:spPr>
        <p:txBody>
          <a:bodyPr wrap="square" rtlCol="0">
            <a:spAutoFit/>
          </a:bodyPr>
          <a:lstStyle/>
          <a:p>
            <a:pPr>
              <a:lnSpc>
                <a:spcPct val="150000"/>
              </a:lnSpc>
            </a:pPr>
            <a:r>
              <a:rPr lang="en-GB" sz="3000" b="1" dirty="0" smtClean="0">
                <a:solidFill>
                  <a:srgbClr val="00B050"/>
                </a:solidFill>
              </a:rPr>
              <a:t>Afternoon Workshops</a:t>
            </a:r>
          </a:p>
          <a:p>
            <a:pPr>
              <a:lnSpc>
                <a:spcPct val="150000"/>
              </a:lnSpc>
            </a:pPr>
            <a:r>
              <a:rPr lang="en-GB" sz="2500" b="1" dirty="0" smtClean="0"/>
              <a:t>Check your badge to see which workshops to go to</a:t>
            </a:r>
            <a:endParaRPr lang="en-GB" sz="2500" b="1" dirty="0"/>
          </a:p>
        </p:txBody>
      </p:sp>
    </p:spTree>
    <p:extLst>
      <p:ext uri="{BB962C8B-B14F-4D97-AF65-F5344CB8AC3E}">
        <p14:creationId xmlns:p14="http://schemas.microsoft.com/office/powerpoint/2010/main" val="7718710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33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lu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047" y="972543"/>
            <a:ext cx="7717036" cy="491961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fabulous"/>
          <p:cNvSpPr>
            <a:spLocks noChangeAspect="1" noChangeArrowheads="1"/>
          </p:cNvSpPr>
          <p:nvPr/>
        </p:nvSpPr>
        <p:spPr bwMode="auto">
          <a:xfrm>
            <a:off x="1555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fabulous"/>
          <p:cNvSpPr>
            <a:spLocks noChangeAspect="1" noChangeArrowheads="1"/>
          </p:cNvSpPr>
          <p:nvPr/>
        </p:nvSpPr>
        <p:spPr bwMode="auto">
          <a:xfrm>
            <a:off x="307975" y="86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8" name="Picture 10" descr="Image result for mus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640676"/>
            <a:ext cx="3816818" cy="224910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888" y="3732151"/>
            <a:ext cx="270099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90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75" y="534301"/>
            <a:ext cx="11340889" cy="5789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52470" y="1997039"/>
            <a:ext cx="7420131" cy="4431983"/>
          </a:xfrm>
          <a:prstGeom prst="rect">
            <a:avLst/>
          </a:prstGeom>
          <a:solidFill>
            <a:schemeClr val="bg1"/>
          </a:solidFill>
        </p:spPr>
        <p:txBody>
          <a:bodyPr wrap="square" rtlCol="0">
            <a:spAutoFit/>
          </a:bodyPr>
          <a:lstStyle/>
          <a:p>
            <a:pPr>
              <a:lnSpc>
                <a:spcPct val="150000"/>
              </a:lnSpc>
            </a:pPr>
            <a:r>
              <a:rPr lang="en-GB" sz="2200" dirty="0"/>
              <a:t>The Wild Geese – formed over 30 years ago in West Yorkshire, the ‘Geese’ entertain pubs, ceilidh dances and functions with traditional and modern Irish songs &amp; tunes mixed with popular music and plenty of craic!  They have played throughout the UK, in the USA, Europe and regularly tour the west of Ireland.</a:t>
            </a:r>
          </a:p>
          <a:p>
            <a:pPr>
              <a:lnSpc>
                <a:spcPct val="150000"/>
              </a:lnSpc>
            </a:pPr>
            <a:r>
              <a:rPr lang="en-GB" sz="2200" dirty="0"/>
              <a:t>Lively, inclusive and very adaptable - the band have played at Bradford District Care NHS Foundation Trust’s “</a:t>
            </a:r>
            <a:r>
              <a:rPr lang="en-GB" sz="2200" dirty="0" err="1"/>
              <a:t>Lynfest</a:t>
            </a:r>
            <a:r>
              <a:rPr lang="en-GB" sz="2200" dirty="0"/>
              <a:t>” for the last three years</a:t>
            </a:r>
            <a:r>
              <a:rPr lang="en-GB" sz="2000" dirty="0"/>
              <a:t>. </a:t>
            </a:r>
          </a:p>
          <a:p>
            <a:endParaRPr lang="en-GB" dirty="0"/>
          </a:p>
        </p:txBody>
      </p:sp>
    </p:spTree>
    <p:extLst>
      <p:ext uri="{BB962C8B-B14F-4D97-AF65-F5344CB8AC3E}">
        <p14:creationId xmlns:p14="http://schemas.microsoft.com/office/powerpoint/2010/main" val="1715990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equ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5"/>
            <a:ext cx="12192001" cy="741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break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830" y="820164"/>
            <a:ext cx="8944807" cy="544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5790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get ready to vote"/>
          <p:cNvSpPr>
            <a:spLocks noChangeAspect="1" noChangeArrowheads="1"/>
          </p:cNvSpPr>
          <p:nvPr/>
        </p:nvSpPr>
        <p:spPr bwMode="auto">
          <a:xfrm>
            <a:off x="1555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2" descr="Image result for sequ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5"/>
            <a:ext cx="12192001" cy="741513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Image result for get ready to vote"/>
          <p:cNvSpPr>
            <a:spLocks noChangeAspect="1" noChangeArrowheads="1"/>
          </p:cNvSpPr>
          <p:nvPr/>
        </p:nvSpPr>
        <p:spPr bwMode="auto">
          <a:xfrm>
            <a:off x="307975" y="86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61" y="990210"/>
            <a:ext cx="10494876" cy="337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42806" y="3028013"/>
            <a:ext cx="6955435" cy="1246495"/>
          </a:xfrm>
          <a:prstGeom prst="rect">
            <a:avLst/>
          </a:prstGeom>
          <a:solidFill>
            <a:schemeClr val="bg1"/>
          </a:solidFill>
        </p:spPr>
        <p:txBody>
          <a:bodyPr wrap="square" rtlCol="0">
            <a:spAutoFit/>
          </a:bodyPr>
          <a:lstStyle/>
          <a:p>
            <a:r>
              <a:rPr lang="en-GB" sz="2500" dirty="0" smtClean="0"/>
              <a:t>Hello, my name is Charlie. I trained at theatre school from age 4 to 15. I love singing, acting and dancing. I hope you enjoy my performance</a:t>
            </a:r>
            <a:endParaRPr lang="en-GB" sz="2500" dirty="0"/>
          </a:p>
        </p:txBody>
      </p:sp>
      <p:sp>
        <p:nvSpPr>
          <p:cNvPr id="6" name="TextBox 5"/>
          <p:cNvSpPr txBox="1"/>
          <p:nvPr/>
        </p:nvSpPr>
        <p:spPr>
          <a:xfrm>
            <a:off x="3342806" y="1858773"/>
            <a:ext cx="6955435" cy="1138773"/>
          </a:xfrm>
          <a:prstGeom prst="rect">
            <a:avLst/>
          </a:prstGeom>
          <a:solidFill>
            <a:schemeClr val="bg1"/>
          </a:solidFill>
        </p:spPr>
        <p:txBody>
          <a:bodyPr wrap="square" rtlCol="0">
            <a:spAutoFit/>
          </a:bodyPr>
          <a:lstStyle/>
          <a:p>
            <a:r>
              <a:rPr lang="en-GB" sz="4000" b="1" dirty="0" smtClean="0">
                <a:solidFill>
                  <a:srgbClr val="FFC000"/>
                </a:solidFill>
              </a:rPr>
              <a:t>Charlie</a:t>
            </a:r>
          </a:p>
          <a:p>
            <a:r>
              <a:rPr lang="en-GB" sz="2800" b="1" dirty="0" smtClean="0">
                <a:solidFill>
                  <a:srgbClr val="EF19D0"/>
                </a:solidFill>
              </a:rPr>
              <a:t>Cygnet Hospital Bierley, Musical Performance</a:t>
            </a:r>
            <a:endParaRPr lang="en-GB" sz="2800" b="1" dirty="0">
              <a:solidFill>
                <a:srgbClr val="EF19D0"/>
              </a:solidFill>
            </a:endParaRPr>
          </a:p>
        </p:txBody>
      </p:sp>
    </p:spTree>
    <p:extLst>
      <p:ext uri="{BB962C8B-B14F-4D97-AF65-F5344CB8AC3E}">
        <p14:creationId xmlns:p14="http://schemas.microsoft.com/office/powerpoint/2010/main" val="22426919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15900B19-1C03-4E33-B776-8D5D1D623D86"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017"/>
            <a:ext cx="12192001" cy="706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5628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and the winner 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92" y="3057993"/>
            <a:ext cx="6960402" cy="380000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drum ro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481" y="3606094"/>
            <a:ext cx="3891310" cy="21888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149902"/>
            <a:ext cx="10388185" cy="2908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7928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838201" y="1825625"/>
            <a:ext cx="10515600" cy="4815018"/>
          </a:xfrm>
          <a:solidFill>
            <a:schemeClr val="accent1">
              <a:lumMod val="40000"/>
              <a:lumOff val="60000"/>
            </a:schemeClr>
          </a:solidFill>
        </p:spPr>
        <p:txBody>
          <a:bodyPr>
            <a:normAutofit fontScale="85000" lnSpcReduction="20000"/>
          </a:bodyPr>
          <a:lstStyle/>
          <a:p>
            <a:pPr algn="ctr"/>
            <a:r>
              <a:rPr lang="en-GB" sz="2900" b="1" dirty="0" smtClean="0"/>
              <a:t>The </a:t>
            </a:r>
            <a:r>
              <a:rPr lang="en-GB" sz="2900" b="1" dirty="0"/>
              <a:t>bus contains all the typical components of a normal </a:t>
            </a:r>
            <a:r>
              <a:rPr lang="en-GB" sz="2900" b="1" dirty="0" err="1"/>
              <a:t>Rompa</a:t>
            </a:r>
            <a:r>
              <a:rPr lang="en-GB" sz="2900" b="1" dirty="0"/>
              <a:t> sensory room but this one is installed in a large vehicle that </a:t>
            </a:r>
            <a:r>
              <a:rPr lang="en-GB" sz="2900" b="1" dirty="0" smtClean="0"/>
              <a:t>goes to shows </a:t>
            </a:r>
            <a:r>
              <a:rPr lang="en-GB" sz="2900" b="1" dirty="0"/>
              <a:t>and events up and down the country. The sensory bus has</a:t>
            </a:r>
            <a:r>
              <a:rPr lang="en-GB" sz="2900" b="1" dirty="0" smtClean="0"/>
              <a:t>:</a:t>
            </a:r>
          </a:p>
          <a:p>
            <a:endParaRPr lang="en-GB" dirty="0" smtClean="0"/>
          </a:p>
          <a:p>
            <a:pPr algn="ctr"/>
            <a:r>
              <a:rPr lang="en-GB" b="1" dirty="0" smtClean="0"/>
              <a:t>Rainbow bumpers	</a:t>
            </a:r>
          </a:p>
          <a:p>
            <a:pPr algn="ctr"/>
            <a:r>
              <a:rPr lang="en-GB" b="1" dirty="0" smtClean="0"/>
              <a:t>A tactile wall</a:t>
            </a:r>
          </a:p>
          <a:p>
            <a:pPr algn="ctr"/>
            <a:r>
              <a:rPr lang="en-GB" b="1" dirty="0" smtClean="0"/>
              <a:t>A sensory room projector</a:t>
            </a:r>
          </a:p>
          <a:p>
            <a:pPr algn="ctr"/>
            <a:r>
              <a:rPr lang="en-GB" b="1" dirty="0" smtClean="0"/>
              <a:t>A waterless bubble tube</a:t>
            </a:r>
          </a:p>
          <a:p>
            <a:pPr algn="ctr"/>
            <a:r>
              <a:rPr lang="en-GB" b="1" dirty="0" smtClean="0"/>
              <a:t>An aroma panel</a:t>
            </a:r>
          </a:p>
          <a:p>
            <a:pPr algn="ctr"/>
            <a:r>
              <a:rPr lang="en-GB" b="1" dirty="0" smtClean="0"/>
              <a:t>An interactive floor</a:t>
            </a:r>
          </a:p>
          <a:p>
            <a:pPr algn="ctr"/>
            <a:r>
              <a:rPr lang="en-GB" b="1" dirty="0" smtClean="0"/>
              <a:t>An infinity and beyond panel</a:t>
            </a:r>
          </a:p>
          <a:p>
            <a:pPr algn="ctr"/>
            <a:r>
              <a:rPr lang="en-GB" b="1" dirty="0" smtClean="0"/>
              <a:t>A colour changing panel</a:t>
            </a:r>
          </a:p>
          <a:p>
            <a:pPr algn="ctr"/>
            <a:r>
              <a:rPr lang="en-GB" b="1" dirty="0" smtClean="0"/>
              <a:t>Fibre Optics</a:t>
            </a:r>
          </a:p>
          <a:p>
            <a:endParaRPr lang="en-GB"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94" y="318541"/>
            <a:ext cx="11020392" cy="117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Image result for rompa sensory b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551" y="3117954"/>
            <a:ext cx="3777521" cy="34777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rompa sensory b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45" y="3117954"/>
            <a:ext cx="4091849" cy="347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262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Image result for sequ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5"/>
            <a:ext cx="12192001" cy="74151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3rd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80" y="627973"/>
            <a:ext cx="5712866" cy="57128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02915" y="627973"/>
            <a:ext cx="4603335" cy="1292662"/>
          </a:xfrm>
          <a:prstGeom prst="rect">
            <a:avLst/>
          </a:prstGeom>
          <a:solidFill>
            <a:schemeClr val="bg1"/>
          </a:solidFill>
        </p:spPr>
        <p:txBody>
          <a:bodyPr wrap="square" rtlCol="0">
            <a:spAutoFit/>
          </a:bodyPr>
          <a:lstStyle/>
          <a:p>
            <a:r>
              <a:rPr lang="en-GB" sz="6000" b="1" dirty="0" smtClean="0"/>
              <a:t>Service Name</a:t>
            </a:r>
            <a:endParaRPr lang="en-GB" sz="6000" b="1" dirty="0"/>
          </a:p>
          <a:p>
            <a:endParaRPr lang="en-GB" b="1" dirty="0"/>
          </a:p>
        </p:txBody>
      </p:sp>
      <p:pic>
        <p:nvPicPr>
          <p:cNvPr id="6" name="Picture 2" descr="Image result for choco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916" y="2629570"/>
            <a:ext cx="4603335" cy="298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1026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Image result for sequ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5"/>
            <a:ext cx="12192001" cy="7415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2nd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 y="866352"/>
            <a:ext cx="5224520" cy="522452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images-na.ssl-images-amazon.com/images/I/71MpoFd6JqL._SL15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6434" y="2368447"/>
            <a:ext cx="4851139" cy="41287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66434" y="674838"/>
            <a:ext cx="4603335" cy="1292662"/>
          </a:xfrm>
          <a:prstGeom prst="rect">
            <a:avLst/>
          </a:prstGeom>
          <a:solidFill>
            <a:schemeClr val="bg1"/>
          </a:solidFill>
        </p:spPr>
        <p:txBody>
          <a:bodyPr wrap="square" rtlCol="0">
            <a:spAutoFit/>
          </a:bodyPr>
          <a:lstStyle/>
          <a:p>
            <a:r>
              <a:rPr lang="en-GB" sz="6000" b="1" dirty="0" smtClean="0"/>
              <a:t>Service Name</a:t>
            </a:r>
            <a:endParaRPr lang="en-GB" sz="6000" b="1" dirty="0"/>
          </a:p>
          <a:p>
            <a:endParaRPr lang="en-GB" b="1" dirty="0"/>
          </a:p>
        </p:txBody>
      </p:sp>
    </p:spTree>
    <p:extLst>
      <p:ext uri="{BB962C8B-B14F-4D97-AF65-F5344CB8AC3E}">
        <p14:creationId xmlns:p14="http://schemas.microsoft.com/office/powerpoint/2010/main" val="2355594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nd the winner is"/>
          <p:cNvSpPr>
            <a:spLocks noChangeAspect="1" noChangeArrowheads="1"/>
          </p:cNvSpPr>
          <p:nvPr/>
        </p:nvSpPr>
        <p:spPr bwMode="auto">
          <a:xfrm>
            <a:off x="1555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Image result for and the winner is"/>
          <p:cNvSpPr>
            <a:spLocks noChangeAspect="1" noChangeArrowheads="1"/>
          </p:cNvSpPr>
          <p:nvPr/>
        </p:nvSpPr>
        <p:spPr bwMode="auto">
          <a:xfrm>
            <a:off x="307975" y="86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914408" y="5517082"/>
            <a:ext cx="10388184" cy="1015663"/>
          </a:xfrm>
          <a:prstGeom prst="rect">
            <a:avLst/>
          </a:prstGeom>
          <a:solidFill>
            <a:srgbClr val="EF19D0"/>
          </a:solidFill>
        </p:spPr>
        <p:txBody>
          <a:bodyPr wrap="square" rtlCol="0">
            <a:spAutoFit/>
          </a:bodyPr>
          <a:lstStyle/>
          <a:p>
            <a:pPr algn="ctr"/>
            <a:r>
              <a:rPr lang="en-GB" sz="6000" b="1" dirty="0" smtClean="0">
                <a:solidFill>
                  <a:schemeClr val="bg1"/>
                </a:solidFill>
              </a:rPr>
              <a:t>Service Name</a:t>
            </a:r>
            <a:endParaRPr lang="en-GB" sz="6000" b="1" dirty="0">
              <a:solidFill>
                <a:schemeClr val="bg1"/>
              </a:solidFill>
            </a:endParaRPr>
          </a:p>
        </p:txBody>
      </p:sp>
      <p:pic>
        <p:nvPicPr>
          <p:cNvPr id="7176" name="Picture 8" descr="Image result for and the winner 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73025"/>
            <a:ext cx="6066641" cy="529345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1st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0" y="161039"/>
            <a:ext cx="409575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250 pounds c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440" y="313440"/>
            <a:ext cx="3728768" cy="372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177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83" y="185945"/>
            <a:ext cx="11922177" cy="1325563"/>
          </a:xfrm>
        </p:spPr>
        <p:txBody>
          <a:bodyPr>
            <a:normAutofit fontScale="90000"/>
          </a:bodyPr>
          <a:lstStyle/>
          <a:p>
            <a:pPr>
              <a:lnSpc>
                <a:spcPct val="200000"/>
              </a:lnSpc>
            </a:pPr>
            <a:r>
              <a:rPr lang="en-GB" b="1" dirty="0" smtClean="0">
                <a:solidFill>
                  <a:srgbClr val="7030A0"/>
                </a:solidFill>
                <a:latin typeface="Arial Black" panose="020B0A04020102020204" pitchFamily="34" charset="0"/>
              </a:rPr>
              <a:t>Feedback forms -  Get your raffle ticket!</a:t>
            </a:r>
            <a:endParaRPr lang="en-GB" b="1" dirty="0">
              <a:solidFill>
                <a:srgbClr val="7030A0"/>
              </a:solidFill>
              <a:latin typeface="Arial Black" panose="020B0A04020102020204" pitchFamily="34" charset="0"/>
            </a:endParaRPr>
          </a:p>
        </p:txBody>
      </p:sp>
      <p:pic>
        <p:nvPicPr>
          <p:cNvPr id="12292" name="Picture 4" descr="Image result for raff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2910">
            <a:off x="241096" y="2400426"/>
            <a:ext cx="4607337" cy="307309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758" y="1731374"/>
            <a:ext cx="7165242" cy="500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31794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5"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334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solidFill>
        </p:spPr>
        <p:txBody>
          <a:bodyPr>
            <a:normAutofit/>
          </a:bodyPr>
          <a:lstStyle/>
          <a:p>
            <a:pPr algn="ctr"/>
            <a:r>
              <a:rPr lang="en-GB" sz="6000" b="1" dirty="0" smtClean="0">
                <a:solidFill>
                  <a:srgbClr val="0070C0"/>
                </a:solidFill>
              </a:rPr>
              <a:t>Raffle Winner!</a:t>
            </a:r>
            <a:endParaRPr lang="en-GB" sz="6000" b="1" dirty="0">
              <a:solidFill>
                <a:srgbClr val="0070C0"/>
              </a:solidFill>
            </a:endParaRPr>
          </a:p>
        </p:txBody>
      </p:sp>
      <p:pic>
        <p:nvPicPr>
          <p:cNvPr id="11266" name="Picture 2" descr="Image result for patch adams mov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139" y="1860809"/>
            <a:ext cx="33242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gesundheit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562" y="1860809"/>
            <a:ext cx="31718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247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5"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33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result for thank y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81"/>
            <a:ext cx="4242216" cy="5081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42216" y="169916"/>
            <a:ext cx="7779895" cy="6632585"/>
          </a:xfrm>
          <a:prstGeom prst="rect">
            <a:avLst/>
          </a:prstGeom>
          <a:solidFill>
            <a:srgbClr val="EF19D0"/>
          </a:solidFill>
        </p:spPr>
        <p:txBody>
          <a:bodyPr wrap="square" rtlCol="0">
            <a:spAutoFit/>
          </a:bodyPr>
          <a:lstStyle/>
          <a:p>
            <a:pPr marL="285750" indent="-285750">
              <a:buFont typeface="Arial" panose="020B0604020202020204" pitchFamily="34" charset="0"/>
              <a:buChar char="•"/>
            </a:pPr>
            <a:r>
              <a:rPr lang="en-GB" sz="2500" b="1" dirty="0" smtClean="0">
                <a:solidFill>
                  <a:schemeClr val="bg1"/>
                </a:solidFill>
              </a:rPr>
              <a:t>Cygnet – our conference sponsors! Laura and Emily!</a:t>
            </a:r>
          </a:p>
          <a:p>
            <a:pPr marL="285750" indent="-285750">
              <a:buFont typeface="Arial" panose="020B0604020202020204" pitchFamily="34" charset="0"/>
              <a:buChar char="•"/>
            </a:pPr>
            <a:r>
              <a:rPr lang="en-GB" sz="2500" b="1" dirty="0" err="1" smtClean="0">
                <a:solidFill>
                  <a:schemeClr val="bg1"/>
                </a:solidFill>
              </a:rPr>
              <a:t>InMind</a:t>
            </a:r>
            <a:r>
              <a:rPr lang="en-GB" sz="2500" b="1" dirty="0" smtClean="0">
                <a:solidFill>
                  <a:schemeClr val="bg1"/>
                </a:solidFill>
              </a:rPr>
              <a:t> Healthcare for sponsoring the Tool</a:t>
            </a:r>
          </a:p>
          <a:p>
            <a:pPr marL="285750" indent="-285750">
              <a:buFont typeface="Arial" panose="020B0604020202020204" pitchFamily="34" charset="0"/>
              <a:buChar char="•"/>
            </a:pPr>
            <a:r>
              <a:rPr lang="en-GB" sz="2500" b="1" dirty="0" smtClean="0">
                <a:solidFill>
                  <a:schemeClr val="bg1"/>
                </a:solidFill>
              </a:rPr>
              <a:t>Conference Planning Group</a:t>
            </a:r>
          </a:p>
          <a:p>
            <a:pPr lvl="1"/>
            <a:r>
              <a:rPr lang="en-GB" sz="2500" b="1" dirty="0" smtClean="0">
                <a:solidFill>
                  <a:schemeClr val="bg1"/>
                </a:solidFill>
              </a:rPr>
              <a:t> – Waterloo Manor</a:t>
            </a:r>
          </a:p>
          <a:p>
            <a:pPr marL="742950" lvl="1" indent="-285750">
              <a:buFontTx/>
              <a:buChar char="-"/>
            </a:pPr>
            <a:r>
              <a:rPr lang="en-GB" sz="2500" b="1" dirty="0" smtClean="0">
                <a:solidFill>
                  <a:schemeClr val="bg1"/>
                </a:solidFill>
              </a:rPr>
              <a:t>Moorlands View</a:t>
            </a:r>
          </a:p>
          <a:p>
            <a:pPr marL="285750" indent="-285750">
              <a:buFont typeface="Arial" panose="020B0604020202020204" pitchFamily="34" charset="0"/>
              <a:buChar char="•"/>
            </a:pPr>
            <a:r>
              <a:rPr lang="en-GB" sz="2500" b="1" dirty="0" smtClean="0">
                <a:solidFill>
                  <a:schemeClr val="bg1"/>
                </a:solidFill>
              </a:rPr>
              <a:t>All our wonderful speakers and workshop facilitators</a:t>
            </a:r>
          </a:p>
          <a:p>
            <a:pPr marL="285750" indent="-285750">
              <a:buFont typeface="Arial" panose="020B0604020202020204" pitchFamily="34" charset="0"/>
              <a:buChar char="•"/>
            </a:pPr>
            <a:r>
              <a:rPr lang="en-GB" sz="2500" b="1" dirty="0" smtClean="0">
                <a:solidFill>
                  <a:schemeClr val="bg1"/>
                </a:solidFill>
              </a:rPr>
              <a:t>Tim – music</a:t>
            </a:r>
          </a:p>
          <a:p>
            <a:pPr marL="285750" indent="-285750">
              <a:buFont typeface="Arial" panose="020B0604020202020204" pitchFamily="34" charset="0"/>
              <a:buChar char="•"/>
            </a:pPr>
            <a:r>
              <a:rPr lang="en-GB" sz="2500" b="1" dirty="0" smtClean="0">
                <a:solidFill>
                  <a:schemeClr val="bg1"/>
                </a:solidFill>
              </a:rPr>
              <a:t>Charlie – singing!</a:t>
            </a:r>
          </a:p>
          <a:p>
            <a:pPr marL="285750" indent="-285750">
              <a:buFont typeface="Arial" panose="020B0604020202020204" pitchFamily="34" charset="0"/>
              <a:buChar char="•"/>
            </a:pPr>
            <a:r>
              <a:rPr lang="en-GB" sz="2500" b="1" dirty="0" smtClean="0">
                <a:solidFill>
                  <a:schemeClr val="bg1"/>
                </a:solidFill>
              </a:rPr>
              <a:t>Ada - illustration!</a:t>
            </a:r>
          </a:p>
          <a:p>
            <a:pPr marL="285750" indent="-285750">
              <a:buFont typeface="Arial" panose="020B0604020202020204" pitchFamily="34" charset="0"/>
              <a:buChar char="•"/>
            </a:pPr>
            <a:r>
              <a:rPr lang="en-GB" sz="2500" b="1" dirty="0" smtClean="0">
                <a:solidFill>
                  <a:schemeClr val="bg1"/>
                </a:solidFill>
              </a:rPr>
              <a:t>Waterloo Manor – Table decorations!</a:t>
            </a:r>
          </a:p>
          <a:p>
            <a:pPr marL="285750" indent="-285750">
              <a:buFont typeface="Arial" panose="020B0604020202020204" pitchFamily="34" charset="0"/>
              <a:buChar char="•"/>
            </a:pPr>
            <a:r>
              <a:rPr lang="en-GB" sz="2500" b="1" dirty="0" smtClean="0">
                <a:solidFill>
                  <a:schemeClr val="bg1"/>
                </a:solidFill>
              </a:rPr>
              <a:t>Charlotte – Twitter queen</a:t>
            </a:r>
          </a:p>
          <a:p>
            <a:pPr marL="285750" indent="-285750">
              <a:buFont typeface="Arial" panose="020B0604020202020204" pitchFamily="34" charset="0"/>
              <a:buChar char="•"/>
            </a:pPr>
            <a:r>
              <a:rPr lang="en-GB" sz="2500" b="1" dirty="0" smtClean="0">
                <a:solidFill>
                  <a:schemeClr val="bg1"/>
                </a:solidFill>
              </a:rPr>
              <a:t>Patrick/ Sam –Website video and filming</a:t>
            </a:r>
          </a:p>
          <a:p>
            <a:pPr marL="285750" indent="-285750">
              <a:buFont typeface="Arial" panose="020B0604020202020204" pitchFamily="34" charset="0"/>
              <a:buChar char="•"/>
            </a:pPr>
            <a:r>
              <a:rPr lang="en-GB" sz="2500" b="1" dirty="0" smtClean="0">
                <a:solidFill>
                  <a:schemeClr val="bg1"/>
                </a:solidFill>
              </a:rPr>
              <a:t>Stockton Hall – Photography!</a:t>
            </a:r>
          </a:p>
          <a:p>
            <a:pPr marL="285750" indent="-285750">
              <a:buFont typeface="Arial" panose="020B0604020202020204" pitchFamily="34" charset="0"/>
              <a:buChar char="•"/>
            </a:pPr>
            <a:r>
              <a:rPr lang="en-GB" sz="2500" b="1" dirty="0" smtClean="0">
                <a:solidFill>
                  <a:schemeClr val="bg1"/>
                </a:solidFill>
              </a:rPr>
              <a:t>Everyone who sent in their fabulous art work </a:t>
            </a:r>
            <a:r>
              <a:rPr lang="en-GB" sz="2500" b="1" dirty="0" smtClean="0">
                <a:solidFill>
                  <a:schemeClr val="bg1"/>
                </a:solidFill>
                <a:sym typeface="Wingdings" panose="05000000000000000000" pitchFamily="2" charset="2"/>
              </a:rPr>
              <a:t></a:t>
            </a:r>
          </a:p>
          <a:p>
            <a:pPr marL="285750" indent="-285750">
              <a:buFont typeface="Arial" panose="020B0604020202020204" pitchFamily="34" charset="0"/>
              <a:buChar char="•"/>
            </a:pPr>
            <a:r>
              <a:rPr lang="en-GB" sz="2500" b="1" dirty="0" smtClean="0">
                <a:solidFill>
                  <a:schemeClr val="bg1"/>
                </a:solidFill>
                <a:sym typeface="Wingdings" panose="05000000000000000000" pitchFamily="2" charset="2"/>
              </a:rPr>
              <a:t>All of our amazing competition entries!</a:t>
            </a:r>
          </a:p>
          <a:p>
            <a:pPr marL="285750" indent="-285750">
              <a:buFont typeface="Arial" panose="020B0604020202020204" pitchFamily="34" charset="0"/>
              <a:buChar char="•"/>
            </a:pPr>
            <a:r>
              <a:rPr lang="en-GB" sz="2500" b="1" dirty="0">
                <a:solidFill>
                  <a:schemeClr val="bg1"/>
                </a:solidFill>
              </a:rPr>
              <a:t>All of you for your continued support, engagement and enthusiasm for the Network – you all </a:t>
            </a:r>
            <a:r>
              <a:rPr lang="en-GB" sz="2500" b="1" dirty="0" smtClean="0">
                <a:solidFill>
                  <a:schemeClr val="bg1"/>
                </a:solidFill>
              </a:rPr>
              <a:t>make </a:t>
            </a:r>
            <a:r>
              <a:rPr lang="en-GB" sz="2500" b="1" dirty="0">
                <a:solidFill>
                  <a:schemeClr val="bg1"/>
                </a:solidFill>
              </a:rPr>
              <a:t>it Fabulous</a:t>
            </a:r>
            <a:r>
              <a:rPr lang="en-GB" sz="2500" b="1" dirty="0" smtClean="0">
                <a:solidFill>
                  <a:schemeClr val="bg1"/>
                </a:solidFill>
              </a:rPr>
              <a:t>!</a:t>
            </a:r>
          </a:p>
        </p:txBody>
      </p:sp>
    </p:spTree>
    <p:extLst>
      <p:ext uri="{BB962C8B-B14F-4D97-AF65-F5344CB8AC3E}">
        <p14:creationId xmlns:p14="http://schemas.microsoft.com/office/powerpoint/2010/main" val="41169073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fabul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84" y="149902"/>
            <a:ext cx="11836556" cy="651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433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sequins"/>
          <p:cNvSpPr>
            <a:spLocks noChangeAspect="1" noChangeArrowheads="1"/>
          </p:cNvSpPr>
          <p:nvPr/>
        </p:nvSpPr>
        <p:spPr bwMode="auto">
          <a:xfrm>
            <a:off x="1555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Image result for sequins"/>
          <p:cNvSpPr>
            <a:spLocks noChangeAspect="1" noChangeArrowheads="1"/>
          </p:cNvSpPr>
          <p:nvPr/>
        </p:nvSpPr>
        <p:spPr bwMode="auto">
          <a:xfrm>
            <a:off x="307975" y="86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2"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007" y="4"/>
            <a:ext cx="900908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508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8"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844" y="342900"/>
            <a:ext cx="80676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https://d25bw6vpcxy1uk.cloudfront.net/media/image/29/24/b7/foto-set-suesser-schnurzbart-1wuNnjoeZGtHn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05" y="1738859"/>
            <a:ext cx="3709318" cy="363707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Crazy Clown Wig, Rainb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C:\Users\holly.fletcher\Desktop\shopping.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C:\Users\holly.fletcher\Desktop\shopping.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5231567" y="1633928"/>
            <a:ext cx="5816184" cy="1015663"/>
          </a:xfrm>
          <a:prstGeom prst="rect">
            <a:avLst/>
          </a:prstGeom>
          <a:noFill/>
        </p:spPr>
        <p:txBody>
          <a:bodyPr wrap="square" rtlCol="0">
            <a:spAutoFit/>
          </a:bodyPr>
          <a:lstStyle/>
          <a:p>
            <a:r>
              <a:rPr lang="en-GB" sz="3000" dirty="0" smtClean="0"/>
              <a:t>SELFIE FRAME!!</a:t>
            </a:r>
          </a:p>
          <a:p>
            <a:r>
              <a:rPr lang="en-GB" sz="3000" dirty="0"/>
              <a:t>F</a:t>
            </a:r>
            <a:r>
              <a:rPr lang="en-GB" sz="3000" dirty="0" smtClean="0"/>
              <a:t>ilming and photography</a:t>
            </a:r>
            <a:endParaRPr lang="en-GB" sz="3000" dirty="0"/>
          </a:p>
        </p:txBody>
      </p:sp>
    </p:spTree>
    <p:extLst>
      <p:ext uri="{BB962C8B-B14F-4D97-AF65-F5344CB8AC3E}">
        <p14:creationId xmlns:p14="http://schemas.microsoft.com/office/powerpoint/2010/main" val="3912287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35" descr="Image result for sequin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334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6978" y="659917"/>
            <a:ext cx="10835390" cy="1015663"/>
          </a:xfrm>
          <a:prstGeom prst="rect">
            <a:avLst/>
          </a:prstGeom>
          <a:solidFill>
            <a:srgbClr val="EF19D0"/>
          </a:solidFill>
        </p:spPr>
        <p:txBody>
          <a:bodyPr wrap="square" rtlCol="0">
            <a:spAutoFit/>
          </a:bodyPr>
          <a:lstStyle/>
          <a:p>
            <a:r>
              <a:rPr lang="en-GB" sz="6000" b="1" dirty="0">
                <a:solidFill>
                  <a:srgbClr val="002060"/>
                </a:solidFill>
                <a:latin typeface="Aharoni" panose="02010803020104030203" pitchFamily="2" charset="-79"/>
                <a:cs typeface="Aharoni" panose="02010803020104030203" pitchFamily="2" charset="-79"/>
              </a:rPr>
              <a:t>A</a:t>
            </a:r>
            <a:r>
              <a:rPr lang="en-GB" sz="6000" b="1" dirty="0" smtClean="0">
                <a:solidFill>
                  <a:srgbClr val="002060"/>
                </a:solidFill>
                <a:latin typeface="Aharoni" panose="02010803020104030203" pitchFamily="2" charset="-79"/>
                <a:cs typeface="Aharoni" panose="02010803020104030203" pitchFamily="2" charset="-79"/>
              </a:rPr>
              <a:t> WRIGHT </a:t>
            </a:r>
            <a:r>
              <a:rPr lang="en-GB" sz="6000" b="1" u="sng" dirty="0" smtClean="0">
                <a:solidFill>
                  <a:srgbClr val="00B050"/>
                </a:solidFill>
                <a:latin typeface="Aharoni" panose="02010803020104030203" pitchFamily="2" charset="-79"/>
                <a:cs typeface="Aharoni" panose="02010803020104030203" pitchFamily="2" charset="-79"/>
              </a:rPr>
              <a:t>Se</a:t>
            </a:r>
            <a:r>
              <a:rPr lang="en-GB" sz="6000" b="1" u="sng" dirty="0" smtClean="0">
                <a:solidFill>
                  <a:srgbClr val="FFC000"/>
                </a:solidFill>
                <a:latin typeface="Aharoni" panose="02010803020104030203" pitchFamily="2" charset="-79"/>
                <a:cs typeface="Aharoni" panose="02010803020104030203" pitchFamily="2" charset="-79"/>
              </a:rPr>
              <a:t>Qu</a:t>
            </a:r>
            <a:r>
              <a:rPr lang="en-GB" sz="6000" b="1" u="sng" dirty="0" smtClean="0">
                <a:solidFill>
                  <a:srgbClr val="FF0000"/>
                </a:solidFill>
                <a:latin typeface="Aharoni" panose="02010803020104030203" pitchFamily="2" charset="-79"/>
                <a:cs typeface="Aharoni" panose="02010803020104030203" pitchFamily="2" charset="-79"/>
              </a:rPr>
              <a:t>In</a:t>
            </a:r>
            <a:r>
              <a:rPr lang="en-GB" sz="6000" b="1" dirty="0" smtClean="0">
                <a:solidFill>
                  <a:srgbClr val="FF0000"/>
                </a:solidFill>
                <a:latin typeface="Aharoni" panose="02010803020104030203" pitchFamily="2" charset="-79"/>
                <a:cs typeface="Aharoni" panose="02010803020104030203" pitchFamily="2" charset="-79"/>
              </a:rPr>
              <a:t> </a:t>
            </a:r>
            <a:r>
              <a:rPr lang="en-GB" sz="6000" b="1" dirty="0" smtClean="0">
                <a:solidFill>
                  <a:srgbClr val="002060"/>
                </a:solidFill>
                <a:latin typeface="Aharoni" panose="02010803020104030203" pitchFamily="2" charset="-79"/>
                <a:cs typeface="Aharoni" panose="02010803020104030203" pitchFamily="2" charset="-79"/>
              </a:rPr>
              <a:t>SCAMPER!</a:t>
            </a:r>
            <a:endParaRPr lang="en-GB" sz="6000" b="1" dirty="0">
              <a:solidFill>
                <a:srgbClr val="002060"/>
              </a:solidFill>
              <a:latin typeface="Aharoni" panose="02010803020104030203" pitchFamily="2" charset="-79"/>
              <a:cs typeface="Aharoni" panose="02010803020104030203" pitchFamily="2" charset="-79"/>
            </a:endParaRPr>
          </a:p>
        </p:txBody>
      </p:sp>
      <p:pic>
        <p:nvPicPr>
          <p:cNvPr id="2085" name="Picture 37" descr="Image result for fun and gam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995" y="1873411"/>
            <a:ext cx="3490209" cy="4482425"/>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Image result for right and 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2414" y="1861952"/>
            <a:ext cx="5825395" cy="449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712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05" y="702"/>
            <a:ext cx="5525055" cy="323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descr="Image result for sun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227" y="1817620"/>
            <a:ext cx="7570032" cy="477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1453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0.7|0.7|0.6|0.5|0.5|0.6|0.5|0.5|0.7|0.7|0.6|0.6|0.6|0.6|0.7|0.6|0.6|0.6|0.7|0.5|0.6|0.6|0.7|0.6|0.6|0.7|0.7|0.7|0.7|0.6|0.6|0.6|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Office Theme">
  <a:themeElements>
    <a:clrScheme name="Fashion Brochure">
      <a:dk1>
        <a:sysClr val="windowText" lastClr="000000"/>
      </a:dk1>
      <a:lt1>
        <a:sysClr val="window" lastClr="FFFFFF"/>
      </a:lt1>
      <a:dk2>
        <a:srgbClr val="454551"/>
      </a:dk2>
      <a:lt2>
        <a:srgbClr val="D8D9DC"/>
      </a:lt2>
      <a:accent1>
        <a:srgbClr val="E32D91"/>
      </a:accent1>
      <a:accent2>
        <a:srgbClr val="0C0C0C"/>
      </a:accent2>
      <a:accent3>
        <a:srgbClr val="595959"/>
      </a:accent3>
      <a:accent4>
        <a:srgbClr val="F9D5E9"/>
      </a:accent4>
      <a:accent5>
        <a:srgbClr val="EE81BD"/>
      </a:accent5>
      <a:accent6>
        <a:srgbClr val="D54773"/>
      </a:accent6>
      <a:hlink>
        <a:srgbClr val="C830CC"/>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9C9B31AE-682E-44C9-9333-133E6C7EC6AE}" vid="{944CBC23-37B6-46B9-9430-DACCE011756A}"/>
    </a:ext>
  </a:extLst>
</a:theme>
</file>

<file path=ppt/theme/theme1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2121</TotalTime>
  <Words>1644</Words>
  <Application>Microsoft Office PowerPoint</Application>
  <PresentationFormat>Custom</PresentationFormat>
  <Paragraphs>283</Paragraphs>
  <Slides>56</Slides>
  <Notes>29</Notes>
  <HiddenSlides>0</HiddenSlides>
  <MMClips>3</MMClips>
  <ScaleCrop>false</ScaleCrop>
  <HeadingPairs>
    <vt:vector size="4" baseType="variant">
      <vt:variant>
        <vt:lpstr>Theme</vt:lpstr>
      </vt:variant>
      <vt:variant>
        <vt:i4>14</vt:i4>
      </vt:variant>
      <vt:variant>
        <vt:lpstr>Slide Titles</vt:lpstr>
      </vt:variant>
      <vt:variant>
        <vt:i4>56</vt:i4>
      </vt:variant>
    </vt:vector>
  </HeadingPairs>
  <TitlesOfParts>
    <vt:vector size="70" baseType="lpstr">
      <vt:lpstr>Office Theme</vt:lpstr>
      <vt:lpstr>2_Office Theme</vt:lpstr>
      <vt:lpstr>3_Office Theme</vt:lpstr>
      <vt:lpstr>5_Office Theme</vt:lpstr>
      <vt:lpstr>7_Office Theme</vt:lpstr>
      <vt:lpstr>9_Office Theme</vt:lpstr>
      <vt:lpstr>11_Office Theme</vt:lpstr>
      <vt:lpstr>13_Office Theme</vt:lpstr>
      <vt:lpstr>15_Office Theme</vt:lpstr>
      <vt:lpstr>17_Office Theme</vt:lpstr>
      <vt:lpstr>19_Office Theme</vt:lpstr>
      <vt:lpstr>21_Office Theme</vt:lpstr>
      <vt:lpstr>23_Office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SeQuIn Tool</vt:lpstr>
      <vt:lpstr>PowerPoint Presentation</vt:lpstr>
      <vt:lpstr>PowerPoint Presentation</vt:lpstr>
      <vt:lpstr>PowerPoint Presentation</vt:lpstr>
      <vt:lpstr>Healthy lifestyles (Minds and Body)  Wathwood Hospital Recovery Pathway Standards</vt:lpstr>
      <vt:lpstr>Newhaven Needs You </vt:lpstr>
      <vt:lpstr>PowerPoint Presentation</vt:lpstr>
      <vt:lpstr>PowerPoint Presentation</vt:lpstr>
      <vt:lpstr>Cheswold Park – Dining Experience and Healthy Weight</vt:lpstr>
      <vt:lpstr>PowerPoint Presentation</vt:lpstr>
      <vt:lpstr>PowerPoint Presentation</vt:lpstr>
      <vt:lpstr>MDT WORKING</vt:lpstr>
      <vt:lpstr>PowerPoint Presentation</vt:lpstr>
      <vt:lpstr>The Humber Centre presents Meaningful Activity Standards</vt:lpstr>
      <vt:lpstr>TECHNOL    GY </vt:lpstr>
      <vt:lpstr>Well done everyone – winner announced later this afternoon!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 forms -  Get your raffle ticket!</vt:lpstr>
      <vt:lpstr>Raffle Winner!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rylance</dc:creator>
  <cp:lastModifiedBy>Alix, Holly</cp:lastModifiedBy>
  <cp:revision>151</cp:revision>
  <cp:lastPrinted>2018-02-14T09:25:37Z</cp:lastPrinted>
  <dcterms:created xsi:type="dcterms:W3CDTF">2017-09-25T11:17:05Z</dcterms:created>
  <dcterms:modified xsi:type="dcterms:W3CDTF">2019-09-20T09:38:14Z</dcterms:modified>
</cp:coreProperties>
</file>