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  <p:sldMasterId id="2147483816" r:id="rId15"/>
    <p:sldMasterId id="2147483828" r:id="rId16"/>
    <p:sldMasterId id="2147483840" r:id="rId17"/>
    <p:sldMasterId id="2147483852" r:id="rId18"/>
    <p:sldMasterId id="2147483864" r:id="rId19"/>
    <p:sldMasterId id="2147483876" r:id="rId20"/>
    <p:sldMasterId id="2147483888" r:id="rId21"/>
    <p:sldMasterId id="2147483900" r:id="rId22"/>
  </p:sldMasterIdLst>
  <p:notesMasterIdLst>
    <p:notesMasterId r:id="rId59"/>
  </p:notesMasterIdLst>
  <p:sldIdLst>
    <p:sldId id="256" r:id="rId23"/>
    <p:sldId id="293" r:id="rId24"/>
    <p:sldId id="294" r:id="rId25"/>
    <p:sldId id="295" r:id="rId26"/>
    <p:sldId id="296" r:id="rId27"/>
    <p:sldId id="297" r:id="rId28"/>
    <p:sldId id="304" r:id="rId29"/>
    <p:sldId id="298" r:id="rId30"/>
    <p:sldId id="299" r:id="rId31"/>
    <p:sldId id="300" r:id="rId32"/>
    <p:sldId id="301" r:id="rId33"/>
    <p:sldId id="302" r:id="rId34"/>
    <p:sldId id="303" r:id="rId35"/>
    <p:sldId id="271" r:id="rId36"/>
    <p:sldId id="259" r:id="rId37"/>
    <p:sldId id="260" r:id="rId38"/>
    <p:sldId id="261" r:id="rId39"/>
    <p:sldId id="263" r:id="rId40"/>
    <p:sldId id="262" r:id="rId41"/>
    <p:sldId id="280" r:id="rId42"/>
    <p:sldId id="282" r:id="rId43"/>
    <p:sldId id="283" r:id="rId44"/>
    <p:sldId id="278" r:id="rId45"/>
    <p:sldId id="279" r:id="rId46"/>
    <p:sldId id="284" r:id="rId47"/>
    <p:sldId id="265" r:id="rId48"/>
    <p:sldId id="266" r:id="rId49"/>
    <p:sldId id="292" r:id="rId50"/>
    <p:sldId id="286" r:id="rId51"/>
    <p:sldId id="287" r:id="rId52"/>
    <p:sldId id="288" r:id="rId53"/>
    <p:sldId id="289" r:id="rId54"/>
    <p:sldId id="290" r:id="rId55"/>
    <p:sldId id="291" r:id="rId56"/>
    <p:sldId id="268" r:id="rId57"/>
    <p:sldId id="270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7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61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D49CD1-9731-450C-8792-185ADA27C357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F486765-F6E4-42B2-973C-454769B0F081}">
      <dgm:prSet/>
      <dgm:spPr/>
      <dgm:t>
        <a:bodyPr/>
        <a:lstStyle/>
        <a:p>
          <a:r>
            <a:rPr lang="en-GB" dirty="0"/>
            <a:t>Mindfulness and behaviour change group sessions</a:t>
          </a:r>
          <a:endParaRPr lang="en-US" dirty="0"/>
        </a:p>
      </dgm:t>
    </dgm:pt>
    <dgm:pt modelId="{F8B9AA1F-8EBE-439F-A9A3-F8252604848A}" type="parTrans" cxnId="{7AF5C52F-8F53-4AE8-9D13-2181A91CBC07}">
      <dgm:prSet/>
      <dgm:spPr/>
      <dgm:t>
        <a:bodyPr/>
        <a:lstStyle/>
        <a:p>
          <a:endParaRPr lang="en-US"/>
        </a:p>
      </dgm:t>
    </dgm:pt>
    <dgm:pt modelId="{3117EC51-BA60-43B0-9F13-74E546CA9F3C}" type="sibTrans" cxnId="{7AF5C52F-8F53-4AE8-9D13-2181A91CBC07}">
      <dgm:prSet/>
      <dgm:spPr/>
      <dgm:t>
        <a:bodyPr/>
        <a:lstStyle/>
        <a:p>
          <a:endParaRPr lang="en-US"/>
        </a:p>
      </dgm:t>
    </dgm:pt>
    <dgm:pt modelId="{D86DACD5-EE5F-4E2D-B849-30157C872DE3}">
      <dgm:prSet/>
      <dgm:spPr/>
      <dgm:t>
        <a:bodyPr/>
        <a:lstStyle/>
        <a:p>
          <a:r>
            <a:rPr lang="en-GB" dirty="0"/>
            <a:t>Health champions on each ward</a:t>
          </a:r>
          <a:endParaRPr lang="en-US" dirty="0"/>
        </a:p>
      </dgm:t>
    </dgm:pt>
    <dgm:pt modelId="{C9D144F9-6CE0-479E-95E0-83F4419243F2}" type="parTrans" cxnId="{81AED1E5-FF46-45F3-8857-C2F2F6245359}">
      <dgm:prSet/>
      <dgm:spPr/>
      <dgm:t>
        <a:bodyPr/>
        <a:lstStyle/>
        <a:p>
          <a:endParaRPr lang="en-US"/>
        </a:p>
      </dgm:t>
    </dgm:pt>
    <dgm:pt modelId="{3D2F6334-3F6E-4670-9EC3-86419FF7015A}" type="sibTrans" cxnId="{81AED1E5-FF46-45F3-8857-C2F2F6245359}">
      <dgm:prSet/>
      <dgm:spPr/>
      <dgm:t>
        <a:bodyPr/>
        <a:lstStyle/>
        <a:p>
          <a:endParaRPr lang="en-US"/>
        </a:p>
      </dgm:t>
    </dgm:pt>
    <dgm:pt modelId="{10BA457E-C9A0-496B-897C-60935298BDF3}">
      <dgm:prSet/>
      <dgm:spPr/>
      <dgm:t>
        <a:bodyPr/>
        <a:lstStyle/>
        <a:p>
          <a:r>
            <a:rPr lang="en-GB" dirty="0"/>
            <a:t>Monthly health awareness events</a:t>
          </a:r>
          <a:endParaRPr lang="en-US" dirty="0"/>
        </a:p>
      </dgm:t>
    </dgm:pt>
    <dgm:pt modelId="{D84404E7-9FA3-4321-B7C7-3139E7425080}" type="parTrans" cxnId="{9663019E-EA31-41B9-9F35-08A9970B1E1F}">
      <dgm:prSet/>
      <dgm:spPr/>
      <dgm:t>
        <a:bodyPr/>
        <a:lstStyle/>
        <a:p>
          <a:endParaRPr lang="en-US"/>
        </a:p>
      </dgm:t>
    </dgm:pt>
    <dgm:pt modelId="{4E4925CC-5708-40AC-AA3F-D4A61FE784A8}" type="sibTrans" cxnId="{9663019E-EA31-41B9-9F35-08A9970B1E1F}">
      <dgm:prSet/>
      <dgm:spPr/>
      <dgm:t>
        <a:bodyPr/>
        <a:lstStyle/>
        <a:p>
          <a:endParaRPr lang="en-US"/>
        </a:p>
      </dgm:t>
    </dgm:pt>
    <dgm:pt modelId="{C6696087-33A6-40FA-8E4D-E3401B1563D4}">
      <dgm:prSet/>
      <dgm:spPr/>
      <dgm:t>
        <a:bodyPr/>
        <a:lstStyle/>
        <a:p>
          <a:r>
            <a:rPr lang="en-GB" dirty="0"/>
            <a:t>Healthy living course for staff and patients </a:t>
          </a:r>
          <a:endParaRPr lang="en-US" dirty="0"/>
        </a:p>
      </dgm:t>
    </dgm:pt>
    <dgm:pt modelId="{5B3A32C2-23B8-4F1D-9463-F67E15D4005D}" type="parTrans" cxnId="{61E12466-9131-4E6A-8291-7E62469E58A8}">
      <dgm:prSet/>
      <dgm:spPr/>
      <dgm:t>
        <a:bodyPr/>
        <a:lstStyle/>
        <a:p>
          <a:endParaRPr lang="en-US"/>
        </a:p>
      </dgm:t>
    </dgm:pt>
    <dgm:pt modelId="{B3467987-A118-4AB4-854E-CDDF703F4D65}" type="sibTrans" cxnId="{61E12466-9131-4E6A-8291-7E62469E58A8}">
      <dgm:prSet/>
      <dgm:spPr/>
      <dgm:t>
        <a:bodyPr/>
        <a:lstStyle/>
        <a:p>
          <a:endParaRPr lang="en-US"/>
        </a:p>
      </dgm:t>
    </dgm:pt>
    <dgm:pt modelId="{D271CAC2-3100-4704-95DA-4A6F8D0FBC0B}">
      <dgm:prSet/>
      <dgm:spPr/>
      <dgm:t>
        <a:bodyPr/>
        <a:lstStyle/>
        <a:p>
          <a:r>
            <a:rPr lang="en-GB" dirty="0"/>
            <a:t>Increase in physical activities available</a:t>
          </a:r>
          <a:endParaRPr lang="en-US" dirty="0"/>
        </a:p>
      </dgm:t>
    </dgm:pt>
    <dgm:pt modelId="{546DDFF1-DB2B-4307-A556-D7C5656D3527}" type="parTrans" cxnId="{E5D1FC7E-00D0-41AF-BF8F-C4DBA34886E8}">
      <dgm:prSet/>
      <dgm:spPr/>
      <dgm:t>
        <a:bodyPr/>
        <a:lstStyle/>
        <a:p>
          <a:endParaRPr lang="en-US"/>
        </a:p>
      </dgm:t>
    </dgm:pt>
    <dgm:pt modelId="{53E68419-9682-4303-AFCF-34D0B1E15245}" type="sibTrans" cxnId="{E5D1FC7E-00D0-41AF-BF8F-C4DBA34886E8}">
      <dgm:prSet/>
      <dgm:spPr/>
      <dgm:t>
        <a:bodyPr/>
        <a:lstStyle/>
        <a:p>
          <a:endParaRPr lang="en-US"/>
        </a:p>
      </dgm:t>
    </dgm:pt>
    <dgm:pt modelId="{5CAA055F-A56D-4BA5-98AB-B60F398C2A51}">
      <dgm:prSet/>
      <dgm:spPr/>
      <dgm:t>
        <a:bodyPr/>
        <a:lstStyle/>
        <a:p>
          <a:r>
            <a:rPr lang="en-GB" dirty="0"/>
            <a:t>Physical health patient group </a:t>
          </a:r>
          <a:endParaRPr lang="en-US" dirty="0"/>
        </a:p>
      </dgm:t>
    </dgm:pt>
    <dgm:pt modelId="{D92A82A7-BA1E-44A9-B2C5-0153DE8D52F1}" type="parTrans" cxnId="{FF2C38A6-9AC2-41C7-AA76-FD87D1D1469D}">
      <dgm:prSet/>
      <dgm:spPr/>
      <dgm:t>
        <a:bodyPr/>
        <a:lstStyle/>
        <a:p>
          <a:endParaRPr lang="en-US"/>
        </a:p>
      </dgm:t>
    </dgm:pt>
    <dgm:pt modelId="{A19C13AB-567A-4C38-9A32-14E27371139C}" type="sibTrans" cxnId="{FF2C38A6-9AC2-41C7-AA76-FD87D1D1469D}">
      <dgm:prSet/>
      <dgm:spPr/>
      <dgm:t>
        <a:bodyPr/>
        <a:lstStyle/>
        <a:p>
          <a:endParaRPr lang="en-US"/>
        </a:p>
      </dgm:t>
    </dgm:pt>
    <dgm:pt modelId="{97A4E7E6-D79C-42CD-8E87-3287A5446E86}" type="pres">
      <dgm:prSet presAssocID="{BAD49CD1-9731-450C-8792-185ADA27C35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E1541995-55A3-4334-86A1-288B00F7A234}" type="pres">
      <dgm:prSet presAssocID="{9F486765-F6E4-42B2-973C-454769B0F081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D9CB8FC-2E16-4A2D-8956-1D979C7CF264}" type="pres">
      <dgm:prSet presAssocID="{3117EC51-BA60-43B0-9F13-74E546CA9F3C}" presName="spacer" presStyleCnt="0"/>
      <dgm:spPr/>
    </dgm:pt>
    <dgm:pt modelId="{03810E60-9DA0-4C69-837B-39E5857EAEE7}" type="pres">
      <dgm:prSet presAssocID="{D86DACD5-EE5F-4E2D-B849-30157C872DE3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AB36787-BF86-4D72-9D6F-0112BFEBC392}" type="pres">
      <dgm:prSet presAssocID="{3D2F6334-3F6E-4670-9EC3-86419FF7015A}" presName="spacer" presStyleCnt="0"/>
      <dgm:spPr/>
    </dgm:pt>
    <dgm:pt modelId="{5C409C08-145C-466D-A894-58A7B07983FB}" type="pres">
      <dgm:prSet presAssocID="{10BA457E-C9A0-496B-897C-60935298BDF3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FC8B2F6-1196-4780-89BE-E34D82449EA6}" type="pres">
      <dgm:prSet presAssocID="{4E4925CC-5708-40AC-AA3F-D4A61FE784A8}" presName="spacer" presStyleCnt="0"/>
      <dgm:spPr/>
    </dgm:pt>
    <dgm:pt modelId="{A2A3B909-1733-4DED-9657-C35083CE938A}" type="pres">
      <dgm:prSet presAssocID="{C6696087-33A6-40FA-8E4D-E3401B1563D4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B8D5584-5A89-4BB2-8257-D4CB9B0608B2}" type="pres">
      <dgm:prSet presAssocID="{B3467987-A118-4AB4-854E-CDDF703F4D65}" presName="spacer" presStyleCnt="0"/>
      <dgm:spPr/>
    </dgm:pt>
    <dgm:pt modelId="{D0C18273-62FF-4A79-BAA2-A88197F40FB9}" type="pres">
      <dgm:prSet presAssocID="{D271CAC2-3100-4704-95DA-4A6F8D0FBC0B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A9192AD-A461-403D-A0DC-9DB0A222B8EC}" type="pres">
      <dgm:prSet presAssocID="{53E68419-9682-4303-AFCF-34D0B1E15245}" presName="spacer" presStyleCnt="0"/>
      <dgm:spPr/>
    </dgm:pt>
    <dgm:pt modelId="{BA7EAF97-88EB-492B-807B-32D89411B674}" type="pres">
      <dgm:prSet presAssocID="{5CAA055F-A56D-4BA5-98AB-B60F398C2A51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900E45DB-16D4-4773-9AB1-5BC3DDECFFF9}" type="presOf" srcId="{5CAA055F-A56D-4BA5-98AB-B60F398C2A51}" destId="{BA7EAF97-88EB-492B-807B-32D89411B674}" srcOrd="0" destOrd="0" presId="urn:microsoft.com/office/officeart/2005/8/layout/vList2"/>
    <dgm:cxn modelId="{E5D1FC7E-00D0-41AF-BF8F-C4DBA34886E8}" srcId="{BAD49CD1-9731-450C-8792-185ADA27C357}" destId="{D271CAC2-3100-4704-95DA-4A6F8D0FBC0B}" srcOrd="4" destOrd="0" parTransId="{546DDFF1-DB2B-4307-A556-D7C5656D3527}" sibTransId="{53E68419-9682-4303-AFCF-34D0B1E15245}"/>
    <dgm:cxn modelId="{0611B271-B244-41D2-83FF-769D899EE8D5}" type="presOf" srcId="{D86DACD5-EE5F-4E2D-B849-30157C872DE3}" destId="{03810E60-9DA0-4C69-837B-39E5857EAEE7}" srcOrd="0" destOrd="0" presId="urn:microsoft.com/office/officeart/2005/8/layout/vList2"/>
    <dgm:cxn modelId="{EC61E044-E7BE-4E43-904D-AAFF4FD71F22}" type="presOf" srcId="{BAD49CD1-9731-450C-8792-185ADA27C357}" destId="{97A4E7E6-D79C-42CD-8E87-3287A5446E86}" srcOrd="0" destOrd="0" presId="urn:microsoft.com/office/officeart/2005/8/layout/vList2"/>
    <dgm:cxn modelId="{8E30E56F-66EB-4EDA-B666-A3CEDCF73F3C}" type="presOf" srcId="{D271CAC2-3100-4704-95DA-4A6F8D0FBC0B}" destId="{D0C18273-62FF-4A79-BAA2-A88197F40FB9}" srcOrd="0" destOrd="0" presId="urn:microsoft.com/office/officeart/2005/8/layout/vList2"/>
    <dgm:cxn modelId="{81AED1E5-FF46-45F3-8857-C2F2F6245359}" srcId="{BAD49CD1-9731-450C-8792-185ADA27C357}" destId="{D86DACD5-EE5F-4E2D-B849-30157C872DE3}" srcOrd="1" destOrd="0" parTransId="{C9D144F9-6CE0-479E-95E0-83F4419243F2}" sibTransId="{3D2F6334-3F6E-4670-9EC3-86419FF7015A}"/>
    <dgm:cxn modelId="{FF2C38A6-9AC2-41C7-AA76-FD87D1D1469D}" srcId="{BAD49CD1-9731-450C-8792-185ADA27C357}" destId="{5CAA055F-A56D-4BA5-98AB-B60F398C2A51}" srcOrd="5" destOrd="0" parTransId="{D92A82A7-BA1E-44A9-B2C5-0153DE8D52F1}" sibTransId="{A19C13AB-567A-4C38-9A32-14E27371139C}"/>
    <dgm:cxn modelId="{61E12466-9131-4E6A-8291-7E62469E58A8}" srcId="{BAD49CD1-9731-450C-8792-185ADA27C357}" destId="{C6696087-33A6-40FA-8E4D-E3401B1563D4}" srcOrd="3" destOrd="0" parTransId="{5B3A32C2-23B8-4F1D-9463-F67E15D4005D}" sibTransId="{B3467987-A118-4AB4-854E-CDDF703F4D65}"/>
    <dgm:cxn modelId="{A5530E59-1E5E-460B-B133-78ABAFCD7F0A}" type="presOf" srcId="{C6696087-33A6-40FA-8E4D-E3401B1563D4}" destId="{A2A3B909-1733-4DED-9657-C35083CE938A}" srcOrd="0" destOrd="0" presId="urn:microsoft.com/office/officeart/2005/8/layout/vList2"/>
    <dgm:cxn modelId="{7AF5C52F-8F53-4AE8-9D13-2181A91CBC07}" srcId="{BAD49CD1-9731-450C-8792-185ADA27C357}" destId="{9F486765-F6E4-42B2-973C-454769B0F081}" srcOrd="0" destOrd="0" parTransId="{F8B9AA1F-8EBE-439F-A9A3-F8252604848A}" sibTransId="{3117EC51-BA60-43B0-9F13-74E546CA9F3C}"/>
    <dgm:cxn modelId="{5D9C1BDE-FDB7-4B77-BE72-8B543297449C}" type="presOf" srcId="{9F486765-F6E4-42B2-973C-454769B0F081}" destId="{E1541995-55A3-4334-86A1-288B00F7A234}" srcOrd="0" destOrd="0" presId="urn:microsoft.com/office/officeart/2005/8/layout/vList2"/>
    <dgm:cxn modelId="{BC1A80C6-50CE-4965-ADF4-168B58506209}" type="presOf" srcId="{10BA457E-C9A0-496B-897C-60935298BDF3}" destId="{5C409C08-145C-466D-A894-58A7B07983FB}" srcOrd="0" destOrd="0" presId="urn:microsoft.com/office/officeart/2005/8/layout/vList2"/>
    <dgm:cxn modelId="{9663019E-EA31-41B9-9F35-08A9970B1E1F}" srcId="{BAD49CD1-9731-450C-8792-185ADA27C357}" destId="{10BA457E-C9A0-496B-897C-60935298BDF3}" srcOrd="2" destOrd="0" parTransId="{D84404E7-9FA3-4321-B7C7-3139E7425080}" sibTransId="{4E4925CC-5708-40AC-AA3F-D4A61FE784A8}"/>
    <dgm:cxn modelId="{8AADF55A-D322-404E-86D4-8109B0407430}" type="presParOf" srcId="{97A4E7E6-D79C-42CD-8E87-3287A5446E86}" destId="{E1541995-55A3-4334-86A1-288B00F7A234}" srcOrd="0" destOrd="0" presId="urn:microsoft.com/office/officeart/2005/8/layout/vList2"/>
    <dgm:cxn modelId="{096DB1DA-6AAF-487A-B103-E47B5B3A4D25}" type="presParOf" srcId="{97A4E7E6-D79C-42CD-8E87-3287A5446E86}" destId="{8D9CB8FC-2E16-4A2D-8956-1D979C7CF264}" srcOrd="1" destOrd="0" presId="urn:microsoft.com/office/officeart/2005/8/layout/vList2"/>
    <dgm:cxn modelId="{FDB0432B-41E8-4AD2-BFA6-816E928D3D68}" type="presParOf" srcId="{97A4E7E6-D79C-42CD-8E87-3287A5446E86}" destId="{03810E60-9DA0-4C69-837B-39E5857EAEE7}" srcOrd="2" destOrd="0" presId="urn:microsoft.com/office/officeart/2005/8/layout/vList2"/>
    <dgm:cxn modelId="{F104BBAC-1CEB-4CE0-A4EA-46FC87DA87D2}" type="presParOf" srcId="{97A4E7E6-D79C-42CD-8E87-3287A5446E86}" destId="{7AB36787-BF86-4D72-9D6F-0112BFEBC392}" srcOrd="3" destOrd="0" presId="urn:microsoft.com/office/officeart/2005/8/layout/vList2"/>
    <dgm:cxn modelId="{310B2D76-EC37-4B88-87BA-16D129C3488B}" type="presParOf" srcId="{97A4E7E6-D79C-42CD-8E87-3287A5446E86}" destId="{5C409C08-145C-466D-A894-58A7B07983FB}" srcOrd="4" destOrd="0" presId="urn:microsoft.com/office/officeart/2005/8/layout/vList2"/>
    <dgm:cxn modelId="{D7E631AD-A919-4039-9816-67FE9A0F2B7C}" type="presParOf" srcId="{97A4E7E6-D79C-42CD-8E87-3287A5446E86}" destId="{3FC8B2F6-1196-4780-89BE-E34D82449EA6}" srcOrd="5" destOrd="0" presId="urn:microsoft.com/office/officeart/2005/8/layout/vList2"/>
    <dgm:cxn modelId="{A6D52C31-7C13-4C5E-BD88-DEF086509E25}" type="presParOf" srcId="{97A4E7E6-D79C-42CD-8E87-3287A5446E86}" destId="{A2A3B909-1733-4DED-9657-C35083CE938A}" srcOrd="6" destOrd="0" presId="urn:microsoft.com/office/officeart/2005/8/layout/vList2"/>
    <dgm:cxn modelId="{6F33E584-784C-47DD-8142-0BF07C56F4ED}" type="presParOf" srcId="{97A4E7E6-D79C-42CD-8E87-3287A5446E86}" destId="{2B8D5584-5A89-4BB2-8257-D4CB9B0608B2}" srcOrd="7" destOrd="0" presId="urn:microsoft.com/office/officeart/2005/8/layout/vList2"/>
    <dgm:cxn modelId="{ACDB0D94-CAA2-44B0-8926-4735253F82FC}" type="presParOf" srcId="{97A4E7E6-D79C-42CD-8E87-3287A5446E86}" destId="{D0C18273-62FF-4A79-BAA2-A88197F40FB9}" srcOrd="8" destOrd="0" presId="urn:microsoft.com/office/officeart/2005/8/layout/vList2"/>
    <dgm:cxn modelId="{58AE1C91-134E-4B17-8DFB-4F4ABC9E88D1}" type="presParOf" srcId="{97A4E7E6-D79C-42CD-8E87-3287A5446E86}" destId="{BA9192AD-A461-403D-A0DC-9DB0A222B8EC}" srcOrd="9" destOrd="0" presId="urn:microsoft.com/office/officeart/2005/8/layout/vList2"/>
    <dgm:cxn modelId="{E136C4C7-E706-474E-96F9-39B11C17DD18}" type="presParOf" srcId="{97A4E7E6-D79C-42CD-8E87-3287A5446E86}" destId="{BA7EAF97-88EB-492B-807B-32D89411B674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E4D72E-8F99-4548-BD96-F1AE6400DEF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BDA056C-7725-4701-8D91-652D37EFCAB9}">
      <dgm:prSet/>
      <dgm:spPr/>
      <dgm:t>
        <a:bodyPr/>
        <a:lstStyle/>
        <a:p>
          <a:r>
            <a:rPr lang="en-GB" dirty="0" smtClean="0"/>
            <a:t>No </a:t>
          </a:r>
          <a:r>
            <a:rPr lang="en-GB" dirty="0"/>
            <a:t>junk food in nurses station (out of sight out of mind)</a:t>
          </a:r>
          <a:endParaRPr lang="en-US" dirty="0"/>
        </a:p>
      </dgm:t>
    </dgm:pt>
    <dgm:pt modelId="{9A562BDB-912C-4C70-A7C3-361D4C6A091D}" type="parTrans" cxnId="{6093EDE1-2322-41F2-822F-C2EABCE29918}">
      <dgm:prSet/>
      <dgm:spPr/>
      <dgm:t>
        <a:bodyPr/>
        <a:lstStyle/>
        <a:p>
          <a:endParaRPr lang="en-US"/>
        </a:p>
      </dgm:t>
    </dgm:pt>
    <dgm:pt modelId="{5740B762-2A6C-4369-97C7-F04ED8E95890}" type="sibTrans" cxnId="{6093EDE1-2322-41F2-822F-C2EABCE29918}">
      <dgm:prSet/>
      <dgm:spPr/>
      <dgm:t>
        <a:bodyPr/>
        <a:lstStyle/>
        <a:p>
          <a:endParaRPr lang="en-US"/>
        </a:p>
      </dgm:t>
    </dgm:pt>
    <dgm:pt modelId="{38D730C5-91B0-4E09-8161-EFA7A4B83C12}">
      <dgm:prSet/>
      <dgm:spPr/>
      <dgm:t>
        <a:bodyPr/>
        <a:lstStyle/>
        <a:p>
          <a:r>
            <a:rPr lang="en-GB" dirty="0"/>
            <a:t>Health promotion posters around hospital</a:t>
          </a:r>
          <a:endParaRPr lang="en-US" dirty="0"/>
        </a:p>
      </dgm:t>
    </dgm:pt>
    <dgm:pt modelId="{EBCA6F52-FCD8-4AB5-80AF-4854E704FBE3}" type="parTrans" cxnId="{7D4460F5-AC9D-42E7-8400-0CA9D9291231}">
      <dgm:prSet/>
      <dgm:spPr/>
      <dgm:t>
        <a:bodyPr/>
        <a:lstStyle/>
        <a:p>
          <a:endParaRPr lang="en-US"/>
        </a:p>
      </dgm:t>
    </dgm:pt>
    <dgm:pt modelId="{5D3F88DE-A600-4737-87E3-A8F69E45E2DA}" type="sibTrans" cxnId="{7D4460F5-AC9D-42E7-8400-0CA9D9291231}">
      <dgm:prSet/>
      <dgm:spPr/>
      <dgm:t>
        <a:bodyPr/>
        <a:lstStyle/>
        <a:p>
          <a:endParaRPr lang="en-US"/>
        </a:p>
      </dgm:t>
    </dgm:pt>
    <dgm:pt modelId="{8E398599-F422-4C75-AFCF-5069CCFB8FE9}">
      <dgm:prSet/>
      <dgm:spPr/>
      <dgm:t>
        <a:bodyPr/>
        <a:lstStyle/>
        <a:p>
          <a:r>
            <a:rPr lang="en-US" dirty="0"/>
            <a:t>Health added into staff Induction</a:t>
          </a:r>
        </a:p>
      </dgm:t>
    </dgm:pt>
    <dgm:pt modelId="{D0DEBFA2-DE1F-48B9-A3CD-10CA70D34A16}" type="parTrans" cxnId="{15533033-DCCF-41F3-B827-C3F7693AE0E7}">
      <dgm:prSet/>
      <dgm:spPr/>
      <dgm:t>
        <a:bodyPr/>
        <a:lstStyle/>
        <a:p>
          <a:endParaRPr lang="en-US"/>
        </a:p>
      </dgm:t>
    </dgm:pt>
    <dgm:pt modelId="{F58EA05E-C4A7-4AC3-906A-2324DA41D1C6}" type="sibTrans" cxnId="{15533033-DCCF-41F3-B827-C3F7693AE0E7}">
      <dgm:prSet/>
      <dgm:spPr/>
      <dgm:t>
        <a:bodyPr/>
        <a:lstStyle/>
        <a:p>
          <a:endParaRPr lang="en-US"/>
        </a:p>
      </dgm:t>
    </dgm:pt>
    <dgm:pt modelId="{4A926935-7027-4F03-BC1D-38CF17D9E86A}">
      <dgm:prSet/>
      <dgm:spPr/>
      <dgm:t>
        <a:bodyPr/>
        <a:lstStyle/>
        <a:p>
          <a:r>
            <a:rPr lang="en-US" dirty="0"/>
            <a:t>Alternative items available in the shop</a:t>
          </a:r>
        </a:p>
      </dgm:t>
    </dgm:pt>
    <dgm:pt modelId="{900CA268-2F9F-4438-B8BD-EA4DF4A7540F}" type="parTrans" cxnId="{C3819268-9B30-40E0-8B9B-BB8235B57CE4}">
      <dgm:prSet/>
      <dgm:spPr/>
      <dgm:t>
        <a:bodyPr/>
        <a:lstStyle/>
        <a:p>
          <a:endParaRPr lang="en-US"/>
        </a:p>
      </dgm:t>
    </dgm:pt>
    <dgm:pt modelId="{02379362-A97D-418E-920A-A730B8FC9CD3}" type="sibTrans" cxnId="{C3819268-9B30-40E0-8B9B-BB8235B57CE4}">
      <dgm:prSet/>
      <dgm:spPr/>
      <dgm:t>
        <a:bodyPr/>
        <a:lstStyle/>
        <a:p>
          <a:endParaRPr lang="en-US"/>
        </a:p>
      </dgm:t>
    </dgm:pt>
    <dgm:pt modelId="{37F30FA9-89B2-423C-A290-42F809494903}">
      <dgm:prSet/>
      <dgm:spPr/>
      <dgm:t>
        <a:bodyPr/>
        <a:lstStyle/>
        <a:p>
          <a:r>
            <a:rPr lang="en-GB"/>
            <a:t>Healthier Options increased </a:t>
          </a:r>
          <a:endParaRPr lang="en-US"/>
        </a:p>
      </dgm:t>
    </dgm:pt>
    <dgm:pt modelId="{ABFDD6B2-EBEB-421A-81A9-71C57ABA5F81}" type="parTrans" cxnId="{2E8126A5-B75E-4118-9E6C-9EE7C5F418D2}">
      <dgm:prSet/>
      <dgm:spPr/>
      <dgm:t>
        <a:bodyPr/>
        <a:lstStyle/>
        <a:p>
          <a:endParaRPr lang="en-US"/>
        </a:p>
      </dgm:t>
    </dgm:pt>
    <dgm:pt modelId="{71560353-6F04-4CBB-B365-CFBA9F12711E}" type="sibTrans" cxnId="{2E8126A5-B75E-4118-9E6C-9EE7C5F418D2}">
      <dgm:prSet/>
      <dgm:spPr/>
      <dgm:t>
        <a:bodyPr/>
        <a:lstStyle/>
        <a:p>
          <a:endParaRPr lang="en-US"/>
        </a:p>
      </dgm:t>
    </dgm:pt>
    <dgm:pt modelId="{8BAFC631-A772-4DB2-B897-F29BEB4F4C9B}" type="pres">
      <dgm:prSet presAssocID="{2CE4D72E-8F99-4548-BD96-F1AE6400DEF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D9DEF684-BAF2-4A99-A404-02C5325B6562}" type="pres">
      <dgm:prSet presAssocID="{5BDA056C-7725-4701-8D91-652D37EFCAB9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D2CA3A4-3062-4CC3-8F64-D9A9DDC76964}" type="pres">
      <dgm:prSet presAssocID="{5740B762-2A6C-4369-97C7-F04ED8E95890}" presName="spacer" presStyleCnt="0"/>
      <dgm:spPr/>
    </dgm:pt>
    <dgm:pt modelId="{B52C5515-2658-4D5A-A8B6-6EB7BF58A36D}" type="pres">
      <dgm:prSet presAssocID="{38D730C5-91B0-4E09-8161-EFA7A4B83C12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7DA7EE8-1F89-470F-8582-A33D2122AACB}" type="pres">
      <dgm:prSet presAssocID="{5D3F88DE-A600-4737-87E3-A8F69E45E2DA}" presName="spacer" presStyleCnt="0"/>
      <dgm:spPr/>
    </dgm:pt>
    <dgm:pt modelId="{36DA13A0-C74E-4008-9B6C-9C3174D71C8A}" type="pres">
      <dgm:prSet presAssocID="{8E398599-F422-4C75-AFCF-5069CCFB8FE9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5DAE695-9041-4F55-B180-2EDEA8FEDE7E}" type="pres">
      <dgm:prSet presAssocID="{F58EA05E-C4A7-4AC3-906A-2324DA41D1C6}" presName="spacer" presStyleCnt="0"/>
      <dgm:spPr/>
    </dgm:pt>
    <dgm:pt modelId="{D422F0B1-4B82-4864-AC0D-DB64581C33CD}" type="pres">
      <dgm:prSet presAssocID="{4A926935-7027-4F03-BC1D-38CF17D9E86A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FC06E74-85E8-42B2-91B0-B1B2C59B05C6}" type="pres">
      <dgm:prSet presAssocID="{02379362-A97D-418E-920A-A730B8FC9CD3}" presName="spacer" presStyleCnt="0"/>
      <dgm:spPr/>
    </dgm:pt>
    <dgm:pt modelId="{97122EDF-6ACE-4D10-B414-FC0D85064E06}" type="pres">
      <dgm:prSet presAssocID="{37F30FA9-89B2-423C-A290-42F809494903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093EDE1-2322-41F2-822F-C2EABCE29918}" srcId="{2CE4D72E-8F99-4548-BD96-F1AE6400DEFB}" destId="{5BDA056C-7725-4701-8D91-652D37EFCAB9}" srcOrd="0" destOrd="0" parTransId="{9A562BDB-912C-4C70-A7C3-361D4C6A091D}" sibTransId="{5740B762-2A6C-4369-97C7-F04ED8E95890}"/>
    <dgm:cxn modelId="{9F43A02E-92E2-463A-9736-4520BE138E74}" type="presOf" srcId="{4A926935-7027-4F03-BC1D-38CF17D9E86A}" destId="{D422F0B1-4B82-4864-AC0D-DB64581C33CD}" srcOrd="0" destOrd="0" presId="urn:microsoft.com/office/officeart/2005/8/layout/vList2"/>
    <dgm:cxn modelId="{7D4460F5-AC9D-42E7-8400-0CA9D9291231}" srcId="{2CE4D72E-8F99-4548-BD96-F1AE6400DEFB}" destId="{38D730C5-91B0-4E09-8161-EFA7A4B83C12}" srcOrd="1" destOrd="0" parTransId="{EBCA6F52-FCD8-4AB5-80AF-4854E704FBE3}" sibTransId="{5D3F88DE-A600-4737-87E3-A8F69E45E2DA}"/>
    <dgm:cxn modelId="{C3819268-9B30-40E0-8B9B-BB8235B57CE4}" srcId="{2CE4D72E-8F99-4548-BD96-F1AE6400DEFB}" destId="{4A926935-7027-4F03-BC1D-38CF17D9E86A}" srcOrd="3" destOrd="0" parTransId="{900CA268-2F9F-4438-B8BD-EA4DF4A7540F}" sibTransId="{02379362-A97D-418E-920A-A730B8FC9CD3}"/>
    <dgm:cxn modelId="{630F5F4F-6806-4681-B203-D1D2C31B3EDE}" type="presOf" srcId="{37F30FA9-89B2-423C-A290-42F809494903}" destId="{97122EDF-6ACE-4D10-B414-FC0D85064E06}" srcOrd="0" destOrd="0" presId="urn:microsoft.com/office/officeart/2005/8/layout/vList2"/>
    <dgm:cxn modelId="{A72BBAB2-0815-4829-8872-890ECF2A7D16}" type="presOf" srcId="{38D730C5-91B0-4E09-8161-EFA7A4B83C12}" destId="{B52C5515-2658-4D5A-A8B6-6EB7BF58A36D}" srcOrd="0" destOrd="0" presId="urn:microsoft.com/office/officeart/2005/8/layout/vList2"/>
    <dgm:cxn modelId="{2E8126A5-B75E-4118-9E6C-9EE7C5F418D2}" srcId="{2CE4D72E-8F99-4548-BD96-F1AE6400DEFB}" destId="{37F30FA9-89B2-423C-A290-42F809494903}" srcOrd="4" destOrd="0" parTransId="{ABFDD6B2-EBEB-421A-81A9-71C57ABA5F81}" sibTransId="{71560353-6F04-4CBB-B365-CFBA9F12711E}"/>
    <dgm:cxn modelId="{15533033-DCCF-41F3-B827-C3F7693AE0E7}" srcId="{2CE4D72E-8F99-4548-BD96-F1AE6400DEFB}" destId="{8E398599-F422-4C75-AFCF-5069CCFB8FE9}" srcOrd="2" destOrd="0" parTransId="{D0DEBFA2-DE1F-48B9-A3CD-10CA70D34A16}" sibTransId="{F58EA05E-C4A7-4AC3-906A-2324DA41D1C6}"/>
    <dgm:cxn modelId="{177E82E8-CE64-4583-B8C8-F59AA8D4D1B2}" type="presOf" srcId="{2CE4D72E-8F99-4548-BD96-F1AE6400DEFB}" destId="{8BAFC631-A772-4DB2-B897-F29BEB4F4C9B}" srcOrd="0" destOrd="0" presId="urn:microsoft.com/office/officeart/2005/8/layout/vList2"/>
    <dgm:cxn modelId="{C1015B50-BA99-4A2F-AD03-A45C774734C3}" type="presOf" srcId="{8E398599-F422-4C75-AFCF-5069CCFB8FE9}" destId="{36DA13A0-C74E-4008-9B6C-9C3174D71C8A}" srcOrd="0" destOrd="0" presId="urn:microsoft.com/office/officeart/2005/8/layout/vList2"/>
    <dgm:cxn modelId="{3530DE43-E06F-412E-8138-94470695B5B6}" type="presOf" srcId="{5BDA056C-7725-4701-8D91-652D37EFCAB9}" destId="{D9DEF684-BAF2-4A99-A404-02C5325B6562}" srcOrd="0" destOrd="0" presId="urn:microsoft.com/office/officeart/2005/8/layout/vList2"/>
    <dgm:cxn modelId="{0E5476E5-F173-4995-A1C6-D06A4AE9E81A}" type="presParOf" srcId="{8BAFC631-A772-4DB2-B897-F29BEB4F4C9B}" destId="{D9DEF684-BAF2-4A99-A404-02C5325B6562}" srcOrd="0" destOrd="0" presId="urn:microsoft.com/office/officeart/2005/8/layout/vList2"/>
    <dgm:cxn modelId="{C5AA807A-9792-4987-983A-BA273A47F6CB}" type="presParOf" srcId="{8BAFC631-A772-4DB2-B897-F29BEB4F4C9B}" destId="{4D2CA3A4-3062-4CC3-8F64-D9A9DDC76964}" srcOrd="1" destOrd="0" presId="urn:microsoft.com/office/officeart/2005/8/layout/vList2"/>
    <dgm:cxn modelId="{434B2AB2-A903-4B48-B490-9BF1BD061F4F}" type="presParOf" srcId="{8BAFC631-A772-4DB2-B897-F29BEB4F4C9B}" destId="{B52C5515-2658-4D5A-A8B6-6EB7BF58A36D}" srcOrd="2" destOrd="0" presId="urn:microsoft.com/office/officeart/2005/8/layout/vList2"/>
    <dgm:cxn modelId="{E6657B76-DE47-444B-B392-9F365CB1FE7D}" type="presParOf" srcId="{8BAFC631-A772-4DB2-B897-F29BEB4F4C9B}" destId="{77DA7EE8-1F89-470F-8582-A33D2122AACB}" srcOrd="3" destOrd="0" presId="urn:microsoft.com/office/officeart/2005/8/layout/vList2"/>
    <dgm:cxn modelId="{4F2564B5-DA69-4158-A5C9-B0DB56E3BD02}" type="presParOf" srcId="{8BAFC631-A772-4DB2-B897-F29BEB4F4C9B}" destId="{36DA13A0-C74E-4008-9B6C-9C3174D71C8A}" srcOrd="4" destOrd="0" presId="urn:microsoft.com/office/officeart/2005/8/layout/vList2"/>
    <dgm:cxn modelId="{6BB6E52A-93F5-4BF5-9AA8-A69706014190}" type="presParOf" srcId="{8BAFC631-A772-4DB2-B897-F29BEB4F4C9B}" destId="{15DAE695-9041-4F55-B180-2EDEA8FEDE7E}" srcOrd="5" destOrd="0" presId="urn:microsoft.com/office/officeart/2005/8/layout/vList2"/>
    <dgm:cxn modelId="{F479398D-B720-4F25-A95B-4AE676E05080}" type="presParOf" srcId="{8BAFC631-A772-4DB2-B897-F29BEB4F4C9B}" destId="{D422F0B1-4B82-4864-AC0D-DB64581C33CD}" srcOrd="6" destOrd="0" presId="urn:microsoft.com/office/officeart/2005/8/layout/vList2"/>
    <dgm:cxn modelId="{1E550AB9-A216-462B-8836-84B3ABC128C4}" type="presParOf" srcId="{8BAFC631-A772-4DB2-B897-F29BEB4F4C9B}" destId="{1FC06E74-85E8-42B2-91B0-B1B2C59B05C6}" srcOrd="7" destOrd="0" presId="urn:microsoft.com/office/officeart/2005/8/layout/vList2"/>
    <dgm:cxn modelId="{57CF2903-35E7-4021-B78D-6F594A8997F2}" type="presParOf" srcId="{8BAFC631-A772-4DB2-B897-F29BEB4F4C9B}" destId="{97122EDF-6ACE-4D10-B414-FC0D85064E0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541995-55A3-4334-86A1-288B00F7A234}">
      <dsp:nvSpPr>
        <dsp:cNvPr id="0" name=""/>
        <dsp:cNvSpPr/>
      </dsp:nvSpPr>
      <dsp:spPr>
        <a:xfrm>
          <a:off x="0" y="32292"/>
          <a:ext cx="4885203" cy="9149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/>
            <a:t>Mindfulness and behaviour change group sessions</a:t>
          </a:r>
          <a:endParaRPr lang="en-US" sz="2300" kern="1200" dirty="0"/>
        </a:p>
      </dsp:txBody>
      <dsp:txXfrm>
        <a:off x="44664" y="76956"/>
        <a:ext cx="4795875" cy="825612"/>
      </dsp:txXfrm>
    </dsp:sp>
    <dsp:sp modelId="{03810E60-9DA0-4C69-837B-39E5857EAEE7}">
      <dsp:nvSpPr>
        <dsp:cNvPr id="0" name=""/>
        <dsp:cNvSpPr/>
      </dsp:nvSpPr>
      <dsp:spPr>
        <a:xfrm>
          <a:off x="0" y="1013472"/>
          <a:ext cx="4885203" cy="9149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/>
            <a:t>Health champions on each ward</a:t>
          </a:r>
          <a:endParaRPr lang="en-US" sz="2300" kern="1200" dirty="0"/>
        </a:p>
      </dsp:txBody>
      <dsp:txXfrm>
        <a:off x="44664" y="1058136"/>
        <a:ext cx="4795875" cy="825612"/>
      </dsp:txXfrm>
    </dsp:sp>
    <dsp:sp modelId="{5C409C08-145C-466D-A894-58A7B07983FB}">
      <dsp:nvSpPr>
        <dsp:cNvPr id="0" name=""/>
        <dsp:cNvSpPr/>
      </dsp:nvSpPr>
      <dsp:spPr>
        <a:xfrm>
          <a:off x="0" y="1994652"/>
          <a:ext cx="4885203" cy="9149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/>
            <a:t>Monthly health awareness events</a:t>
          </a:r>
          <a:endParaRPr lang="en-US" sz="2300" kern="1200" dirty="0"/>
        </a:p>
      </dsp:txBody>
      <dsp:txXfrm>
        <a:off x="44664" y="2039316"/>
        <a:ext cx="4795875" cy="825612"/>
      </dsp:txXfrm>
    </dsp:sp>
    <dsp:sp modelId="{A2A3B909-1733-4DED-9657-C35083CE938A}">
      <dsp:nvSpPr>
        <dsp:cNvPr id="0" name=""/>
        <dsp:cNvSpPr/>
      </dsp:nvSpPr>
      <dsp:spPr>
        <a:xfrm>
          <a:off x="0" y="2975833"/>
          <a:ext cx="4885203" cy="9149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/>
            <a:t>Healthy living course for staff and patients </a:t>
          </a:r>
          <a:endParaRPr lang="en-US" sz="2300" kern="1200" dirty="0"/>
        </a:p>
      </dsp:txBody>
      <dsp:txXfrm>
        <a:off x="44664" y="3020497"/>
        <a:ext cx="4795875" cy="825612"/>
      </dsp:txXfrm>
    </dsp:sp>
    <dsp:sp modelId="{D0C18273-62FF-4A79-BAA2-A88197F40FB9}">
      <dsp:nvSpPr>
        <dsp:cNvPr id="0" name=""/>
        <dsp:cNvSpPr/>
      </dsp:nvSpPr>
      <dsp:spPr>
        <a:xfrm>
          <a:off x="0" y="3957013"/>
          <a:ext cx="4885203" cy="91494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/>
            <a:t>Increase in physical activities available</a:t>
          </a:r>
          <a:endParaRPr lang="en-US" sz="2300" kern="1200" dirty="0"/>
        </a:p>
      </dsp:txBody>
      <dsp:txXfrm>
        <a:off x="44664" y="4001677"/>
        <a:ext cx="4795875" cy="825612"/>
      </dsp:txXfrm>
    </dsp:sp>
    <dsp:sp modelId="{BA7EAF97-88EB-492B-807B-32D89411B674}">
      <dsp:nvSpPr>
        <dsp:cNvPr id="0" name=""/>
        <dsp:cNvSpPr/>
      </dsp:nvSpPr>
      <dsp:spPr>
        <a:xfrm>
          <a:off x="0" y="4938193"/>
          <a:ext cx="4885203" cy="9149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/>
            <a:t>Physical health patient group </a:t>
          </a:r>
          <a:endParaRPr lang="en-US" sz="2300" kern="1200" dirty="0"/>
        </a:p>
      </dsp:txBody>
      <dsp:txXfrm>
        <a:off x="44664" y="4982857"/>
        <a:ext cx="4795875" cy="8256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DEF684-BAF2-4A99-A404-02C5325B6562}">
      <dsp:nvSpPr>
        <dsp:cNvPr id="0" name=""/>
        <dsp:cNvSpPr/>
      </dsp:nvSpPr>
      <dsp:spPr>
        <a:xfrm>
          <a:off x="0" y="312463"/>
          <a:ext cx="4885203" cy="9945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kern="1200" dirty="0" smtClean="0"/>
            <a:t>No </a:t>
          </a:r>
          <a:r>
            <a:rPr lang="en-GB" sz="2500" kern="1200" dirty="0"/>
            <a:t>junk food in nurses station (out of sight out of mind)</a:t>
          </a:r>
          <a:endParaRPr lang="en-US" sz="2500" kern="1200" dirty="0"/>
        </a:p>
      </dsp:txBody>
      <dsp:txXfrm>
        <a:off x="48547" y="361010"/>
        <a:ext cx="4788109" cy="897406"/>
      </dsp:txXfrm>
    </dsp:sp>
    <dsp:sp modelId="{B52C5515-2658-4D5A-A8B6-6EB7BF58A36D}">
      <dsp:nvSpPr>
        <dsp:cNvPr id="0" name=""/>
        <dsp:cNvSpPr/>
      </dsp:nvSpPr>
      <dsp:spPr>
        <a:xfrm>
          <a:off x="0" y="1378963"/>
          <a:ext cx="4885203" cy="994500"/>
        </a:xfrm>
        <a:prstGeom prst="roundRect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kern="1200" dirty="0"/>
            <a:t>Health promotion posters around hospital</a:t>
          </a:r>
          <a:endParaRPr lang="en-US" sz="2500" kern="1200" dirty="0"/>
        </a:p>
      </dsp:txBody>
      <dsp:txXfrm>
        <a:off x="48547" y="1427510"/>
        <a:ext cx="4788109" cy="897406"/>
      </dsp:txXfrm>
    </dsp:sp>
    <dsp:sp modelId="{36DA13A0-C74E-4008-9B6C-9C3174D71C8A}">
      <dsp:nvSpPr>
        <dsp:cNvPr id="0" name=""/>
        <dsp:cNvSpPr/>
      </dsp:nvSpPr>
      <dsp:spPr>
        <a:xfrm>
          <a:off x="0" y="2445463"/>
          <a:ext cx="4885203" cy="994500"/>
        </a:xfrm>
        <a:prstGeom prst="roundRect">
          <a:avLst/>
        </a:prstGeom>
        <a:solidFill>
          <a:schemeClr val="accent5">
            <a:hueOff val="-3676673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Health added into staff Induction</a:t>
          </a:r>
        </a:p>
      </dsp:txBody>
      <dsp:txXfrm>
        <a:off x="48547" y="2494010"/>
        <a:ext cx="4788109" cy="897406"/>
      </dsp:txXfrm>
    </dsp:sp>
    <dsp:sp modelId="{D422F0B1-4B82-4864-AC0D-DB64581C33CD}">
      <dsp:nvSpPr>
        <dsp:cNvPr id="0" name=""/>
        <dsp:cNvSpPr/>
      </dsp:nvSpPr>
      <dsp:spPr>
        <a:xfrm>
          <a:off x="0" y="3511963"/>
          <a:ext cx="4885203" cy="994500"/>
        </a:xfrm>
        <a:prstGeom prst="roundRect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Alternative items available in the shop</a:t>
          </a:r>
        </a:p>
      </dsp:txBody>
      <dsp:txXfrm>
        <a:off x="48547" y="3560510"/>
        <a:ext cx="4788109" cy="897406"/>
      </dsp:txXfrm>
    </dsp:sp>
    <dsp:sp modelId="{97122EDF-6ACE-4D10-B414-FC0D85064E06}">
      <dsp:nvSpPr>
        <dsp:cNvPr id="0" name=""/>
        <dsp:cNvSpPr/>
      </dsp:nvSpPr>
      <dsp:spPr>
        <a:xfrm>
          <a:off x="0" y="4578463"/>
          <a:ext cx="4885203" cy="994500"/>
        </a:xfrm>
        <a:prstGeom prst="roundRect">
          <a:avLst/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kern="1200"/>
            <a:t>Healthier Options increased </a:t>
          </a:r>
          <a:endParaRPr lang="en-US" sz="2500" kern="1200"/>
        </a:p>
      </dsp:txBody>
      <dsp:txXfrm>
        <a:off x="48547" y="4627010"/>
        <a:ext cx="4788109" cy="8974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B3B2AE-16E5-4D9F-991A-6720143B8899}" type="datetimeFigureOut">
              <a:rPr lang="en-GB" smtClean="0"/>
              <a:t>05/09/2019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E2C99-28B8-4AFD-90ED-44202D267A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960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 &lt;field&gt;&lt;classify&gt;1&lt;/classify&gt;&lt;mode type='0' subtype='1'&gt;1&lt;/mode&gt;&lt;options&gt;8&lt;/options&gt;&lt;answer choice='0000000000' weight='0,0,0,0,0,0,0,0' tolerance='TntEdit4'&gt;Edit11&lt;/answer&gt;&lt;points&gt;10&lt;/points&gt;&lt;time&gt;60&lt;/time&gt;&lt;difficulty&gt;1&lt;/difficulty&gt;&lt;hint&gt;&lt;/hint&gt;&lt;remark&gt;&lt;/remark&gt;&lt;/field&gt;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 smtClean="0"/>
              <a:t> &lt;field&gt;&lt;classify&gt;1&lt;/classify&gt;&lt;mode type='0' subtype='1'&gt;1&lt;/mode&gt;&lt;options&gt;8&lt;/options&gt;&lt;answer choice='0000000000' weight='0,0,0,0,0,0,0,0' tolerance='TntEdit4'&gt;Edit11&lt;/answer&gt;&lt;points&gt;10&lt;/points&gt;&lt;time&gt;60&lt;/time&gt;&lt;difficulty&gt;1&lt;/difficulty&gt;&lt;hint&gt;&lt;/hint&gt;&lt;remark&gt;&lt;/remark&gt;&lt;/field&gt;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123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64B9B-8C5A-4773-99EE-655BDE38AF47}" type="datetimeFigureOut">
              <a:rPr lang="en-GB" smtClean="0"/>
              <a:t>05/09/2019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E6F9-C62C-4110-B36D-EA25A38210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863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64B9B-8C5A-4773-99EE-655BDE38AF47}" type="datetimeFigureOut">
              <a:rPr lang="en-GB" smtClean="0"/>
              <a:t>05/09/2019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E6F9-C62C-4110-B36D-EA25A38210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90548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0F530A6-A0A8-4E6A-A173-1D0B1760CC43}" type="datetimeFigureOut">
              <a:rPr lang="en-US" smtClean="0"/>
              <a:pPr/>
              <a:t>9/5/2019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GB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581D2B1-6DFF-4EB6-91CD-299DFB620F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82622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black"/>
                </a:solidFill>
              </a:rPr>
              <a:pPr/>
              <a:t>9/5/2019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37213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white"/>
                </a:solidFill>
              </a:rPr>
              <a:pPr/>
              <a:t>9/5/2019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6379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white"/>
                </a:solidFill>
              </a:rPr>
              <a:pPr/>
              <a:t>9/5/2019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1196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black"/>
                </a:solidFill>
              </a:rPr>
              <a:pPr/>
              <a:t>9/5/2019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290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white"/>
                </a:solidFill>
              </a:rPr>
              <a:pPr/>
              <a:t>9/5/2019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956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black"/>
                </a:solidFill>
              </a:rPr>
              <a:pPr/>
              <a:t>9/5/2019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91730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black"/>
                </a:solidFill>
              </a:rPr>
              <a:pPr/>
              <a:t>9/5/2019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482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0F530A6-A0A8-4E6A-A173-1D0B1760CC43}" type="datetimeFigureOut">
              <a:rPr lang="en-US" smtClean="0">
                <a:solidFill>
                  <a:prstClr val="white"/>
                </a:solidFill>
              </a:rPr>
              <a:pPr/>
              <a:t>9/5/2019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581D2B1-6DFF-4EB6-91CD-299DFB620FE4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361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black"/>
                </a:solidFill>
              </a:rPr>
              <a:pPr/>
              <a:t>9/5/2019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776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64B9B-8C5A-4773-99EE-655BDE38AF47}" type="datetimeFigureOut">
              <a:rPr lang="en-GB" smtClean="0"/>
              <a:t>05/09/2019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E6F9-C62C-4110-B36D-EA25A38210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10279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black"/>
                </a:solidFill>
              </a:rPr>
              <a:pPr/>
              <a:t>9/5/2019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27593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56696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34072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40501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3798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17803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93867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76311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95011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844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" y="0"/>
            <a:ext cx="3753853" cy="6858000"/>
          </a:xfrm>
          <a:prstGeom prst="rect">
            <a:avLst/>
          </a:prstGeom>
          <a:solidFill>
            <a:srgbClr val="009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5923" y="3380657"/>
            <a:ext cx="293089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5923" y="900982"/>
            <a:ext cx="2930893" cy="2387600"/>
          </a:xfrm>
          <a:prstGeom prst="rect">
            <a:avLst/>
          </a:prstGeom>
        </p:spPr>
        <p:txBody>
          <a:bodyPr anchor="b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87" y="5516855"/>
            <a:ext cx="1578289" cy="68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5054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95497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64740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594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81736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89790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06060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45800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45722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75765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78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355" y="1825625"/>
            <a:ext cx="872048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2438" y="6328437"/>
            <a:ext cx="2057400" cy="365125"/>
          </a:xfrm>
          <a:prstGeom prst="rect">
            <a:avLst/>
          </a:prstGeom>
        </p:spPr>
        <p:txBody>
          <a:bodyPr/>
          <a:lstStyle/>
          <a:p>
            <a:fld id="{B120E824-5382-48B9-A384-A3D5B1FE6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1309036"/>
          </a:xfrm>
          <a:prstGeom prst="rect">
            <a:avLst/>
          </a:prstGeom>
          <a:solidFill>
            <a:srgbClr val="009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251" y="328838"/>
            <a:ext cx="1578289" cy="685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350" y="353880"/>
            <a:ext cx="8306000" cy="6352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740135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39142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9965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39184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18621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3671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39721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91208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41482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92593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28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61"/>
            <a:ext cx="2057400" cy="365125"/>
          </a:xfrm>
          <a:prstGeom prst="rect">
            <a:avLst/>
          </a:prstGeom>
        </p:spPr>
        <p:txBody>
          <a:bodyPr/>
          <a:lstStyle/>
          <a:p>
            <a:fld id="{0682E86E-8BC9-40C6-9ADD-96AA1D632809}" type="datetimeFigureOut">
              <a:rPr lang="en-GB" smtClean="0">
                <a:solidFill>
                  <a:prstClr val="black"/>
                </a:solidFill>
              </a:rPr>
              <a:pPr/>
              <a:t>05/09/2019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6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61"/>
            <a:ext cx="2057400" cy="365125"/>
          </a:xfrm>
          <a:prstGeom prst="rect">
            <a:avLst/>
          </a:prstGeom>
        </p:spPr>
        <p:txBody>
          <a:bodyPr/>
          <a:lstStyle/>
          <a:p>
            <a:fld id="{B120E824-5382-48B9-A384-A3D5B1FE6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77348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80080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9792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64711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68217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28865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14424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61212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76358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9654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2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61"/>
            <a:ext cx="2057400" cy="365125"/>
          </a:xfrm>
          <a:prstGeom prst="rect">
            <a:avLst/>
          </a:prstGeom>
        </p:spPr>
        <p:txBody>
          <a:bodyPr/>
          <a:lstStyle/>
          <a:p>
            <a:fld id="{0682E86E-8BC9-40C6-9ADD-96AA1D632809}" type="datetimeFigureOut">
              <a:rPr lang="en-GB" smtClean="0">
                <a:solidFill>
                  <a:prstClr val="black"/>
                </a:solidFill>
              </a:rPr>
              <a:pPr/>
              <a:t>05/09/2019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6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61"/>
            <a:ext cx="2057400" cy="365125"/>
          </a:xfrm>
          <a:prstGeom prst="rect">
            <a:avLst/>
          </a:prstGeom>
        </p:spPr>
        <p:txBody>
          <a:bodyPr/>
          <a:lstStyle/>
          <a:p>
            <a:fld id="{B120E824-5382-48B9-A384-A3D5B1FE6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11667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44263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86635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11724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95291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81975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62805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91308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2074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72465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737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61"/>
            <a:ext cx="2057400" cy="365125"/>
          </a:xfrm>
          <a:prstGeom prst="rect">
            <a:avLst/>
          </a:prstGeom>
        </p:spPr>
        <p:txBody>
          <a:bodyPr/>
          <a:lstStyle/>
          <a:p>
            <a:fld id="{0682E86E-8BC9-40C6-9ADD-96AA1D632809}" type="datetimeFigureOut">
              <a:rPr lang="en-GB" smtClean="0">
                <a:solidFill>
                  <a:prstClr val="black"/>
                </a:solidFill>
              </a:rPr>
              <a:pPr/>
              <a:t>05/09/2019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6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61"/>
            <a:ext cx="2057400" cy="365125"/>
          </a:xfrm>
          <a:prstGeom prst="rect">
            <a:avLst/>
          </a:prstGeom>
        </p:spPr>
        <p:txBody>
          <a:bodyPr/>
          <a:lstStyle/>
          <a:p>
            <a:fld id="{B120E824-5382-48B9-A384-A3D5B1FE6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5150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29080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697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82595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41051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86557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66391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92933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8471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3652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273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61"/>
            <a:ext cx="2057400" cy="365125"/>
          </a:xfrm>
          <a:prstGeom prst="rect">
            <a:avLst/>
          </a:prstGeom>
        </p:spPr>
        <p:txBody>
          <a:bodyPr/>
          <a:lstStyle/>
          <a:p>
            <a:fld id="{0682E86E-8BC9-40C6-9ADD-96AA1D632809}" type="datetimeFigureOut">
              <a:rPr lang="en-GB" smtClean="0">
                <a:solidFill>
                  <a:prstClr val="black"/>
                </a:solidFill>
              </a:rPr>
              <a:pPr/>
              <a:t>05/09/2019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6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61"/>
            <a:ext cx="2057400" cy="365125"/>
          </a:xfrm>
          <a:prstGeom prst="rect">
            <a:avLst/>
          </a:prstGeom>
        </p:spPr>
        <p:txBody>
          <a:bodyPr/>
          <a:lstStyle/>
          <a:p>
            <a:fld id="{B120E824-5382-48B9-A384-A3D5B1FE6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58233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44688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4564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960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16765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26811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60552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25421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25020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85096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755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61"/>
            <a:ext cx="2057400" cy="365125"/>
          </a:xfrm>
          <a:prstGeom prst="rect">
            <a:avLst/>
          </a:prstGeom>
        </p:spPr>
        <p:txBody>
          <a:bodyPr/>
          <a:lstStyle/>
          <a:p>
            <a:fld id="{0682E86E-8BC9-40C6-9ADD-96AA1D632809}" type="datetimeFigureOut">
              <a:rPr lang="en-GB" smtClean="0">
                <a:solidFill>
                  <a:prstClr val="black"/>
                </a:solidFill>
              </a:rPr>
              <a:pPr/>
              <a:t>05/09/2019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6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61"/>
            <a:ext cx="2057400" cy="365125"/>
          </a:xfrm>
          <a:prstGeom prst="rect">
            <a:avLst/>
          </a:prstGeom>
        </p:spPr>
        <p:txBody>
          <a:bodyPr/>
          <a:lstStyle/>
          <a:p>
            <a:fld id="{B120E824-5382-48B9-A384-A3D5B1FE6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72749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96102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64324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99696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99311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46641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79494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06183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7775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87418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670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61"/>
            <a:ext cx="2057400" cy="365125"/>
          </a:xfrm>
          <a:prstGeom prst="rect">
            <a:avLst/>
          </a:prstGeom>
        </p:spPr>
        <p:txBody>
          <a:bodyPr/>
          <a:lstStyle/>
          <a:p>
            <a:fld id="{0682E86E-8BC9-40C6-9ADD-96AA1D632809}" type="datetimeFigureOut">
              <a:rPr lang="en-GB" smtClean="0">
                <a:solidFill>
                  <a:prstClr val="black"/>
                </a:solidFill>
              </a:rPr>
              <a:pPr/>
              <a:t>05/09/2019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6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61"/>
            <a:ext cx="2057400" cy="365125"/>
          </a:xfrm>
          <a:prstGeom prst="rect">
            <a:avLst/>
          </a:prstGeom>
        </p:spPr>
        <p:txBody>
          <a:bodyPr/>
          <a:lstStyle/>
          <a:p>
            <a:fld id="{B120E824-5382-48B9-A384-A3D5B1FE6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3902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81485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7715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5952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36299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7306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85363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00382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24127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81778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373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64B9B-8C5A-4773-99EE-655BDE38AF47}" type="datetimeFigureOut">
              <a:rPr lang="en-GB" smtClean="0"/>
              <a:t>05/09/2019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E6F9-C62C-4110-B36D-EA25A38210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372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61"/>
            <a:ext cx="2057400" cy="365125"/>
          </a:xfrm>
          <a:prstGeom prst="rect">
            <a:avLst/>
          </a:prstGeom>
        </p:spPr>
        <p:txBody>
          <a:bodyPr/>
          <a:lstStyle/>
          <a:p>
            <a:fld id="{0682E86E-8BC9-40C6-9ADD-96AA1D632809}" type="datetimeFigureOut">
              <a:rPr lang="en-GB" smtClean="0">
                <a:solidFill>
                  <a:prstClr val="black"/>
                </a:solidFill>
              </a:rPr>
              <a:pPr/>
              <a:t>05/09/2019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6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61"/>
            <a:ext cx="2057400" cy="365125"/>
          </a:xfrm>
          <a:prstGeom prst="rect">
            <a:avLst/>
          </a:prstGeom>
        </p:spPr>
        <p:txBody>
          <a:bodyPr/>
          <a:lstStyle/>
          <a:p>
            <a:fld id="{B120E824-5382-48B9-A384-A3D5B1FE6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86793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0782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38833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67664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12661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6108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43862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51737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90464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65788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9071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61"/>
            <a:ext cx="2057400" cy="365125"/>
          </a:xfrm>
          <a:prstGeom prst="rect">
            <a:avLst/>
          </a:prstGeom>
        </p:spPr>
        <p:txBody>
          <a:bodyPr/>
          <a:lstStyle/>
          <a:p>
            <a:fld id="{0682E86E-8BC9-40C6-9ADD-96AA1D632809}" type="datetimeFigureOut">
              <a:rPr lang="en-GB" smtClean="0">
                <a:solidFill>
                  <a:prstClr val="black"/>
                </a:solidFill>
              </a:rPr>
              <a:pPr/>
              <a:t>05/09/2019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6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61"/>
            <a:ext cx="2057400" cy="365125"/>
          </a:xfrm>
          <a:prstGeom prst="rect">
            <a:avLst/>
          </a:prstGeom>
        </p:spPr>
        <p:txBody>
          <a:bodyPr/>
          <a:lstStyle/>
          <a:p>
            <a:fld id="{B120E824-5382-48B9-A384-A3D5B1FE6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06898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94738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86835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040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967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6936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59077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03334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6761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76525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8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61"/>
            <a:ext cx="2057400" cy="365125"/>
          </a:xfrm>
          <a:prstGeom prst="rect">
            <a:avLst/>
          </a:prstGeom>
        </p:spPr>
        <p:txBody>
          <a:bodyPr/>
          <a:lstStyle/>
          <a:p>
            <a:fld id="{0682E86E-8BC9-40C6-9ADD-96AA1D632809}" type="datetimeFigureOut">
              <a:rPr lang="en-GB" smtClean="0">
                <a:solidFill>
                  <a:prstClr val="black"/>
                </a:solidFill>
              </a:rPr>
              <a:pPr/>
              <a:t>05/09/2019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6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61"/>
            <a:ext cx="2057400" cy="365125"/>
          </a:xfrm>
          <a:prstGeom prst="rect">
            <a:avLst/>
          </a:prstGeom>
        </p:spPr>
        <p:txBody>
          <a:bodyPr/>
          <a:lstStyle/>
          <a:p>
            <a:fld id="{B120E824-5382-48B9-A384-A3D5B1FE6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98108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4757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74433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71137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2095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4709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97096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91648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78694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20217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0282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" y="0"/>
            <a:ext cx="3753853" cy="6858000"/>
          </a:xfrm>
          <a:prstGeom prst="rect">
            <a:avLst/>
          </a:prstGeom>
          <a:solidFill>
            <a:srgbClr val="009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5921" y="3380657"/>
            <a:ext cx="293089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5921" y="900982"/>
            <a:ext cx="2930893" cy="2387600"/>
          </a:xfrm>
          <a:prstGeom prst="rect">
            <a:avLst/>
          </a:prstGeom>
        </p:spPr>
        <p:txBody>
          <a:bodyPr anchor="b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85" y="5516855"/>
            <a:ext cx="1578289" cy="68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6165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66059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78085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16378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47199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242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39502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63482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32709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78816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508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353" y="1825625"/>
            <a:ext cx="872048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2438" y="6328433"/>
            <a:ext cx="2057400" cy="365125"/>
          </a:xfrm>
          <a:prstGeom prst="rect">
            <a:avLst/>
          </a:prstGeom>
        </p:spPr>
        <p:txBody>
          <a:bodyPr/>
          <a:lstStyle/>
          <a:p>
            <a:fld id="{B120E824-5382-48B9-A384-A3D5B1FE6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1309036"/>
          </a:xfrm>
          <a:prstGeom prst="rect">
            <a:avLst/>
          </a:prstGeom>
          <a:solidFill>
            <a:srgbClr val="009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249" y="328838"/>
            <a:ext cx="1578289" cy="685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350" y="353880"/>
            <a:ext cx="8306000" cy="6352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343391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42558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94310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5334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0682E86E-8BC9-40C6-9ADD-96AA1D632809}" type="datetimeFigureOut">
              <a:rPr lang="en-GB" smtClean="0">
                <a:solidFill>
                  <a:prstClr val="black"/>
                </a:solidFill>
              </a:rPr>
              <a:pPr/>
              <a:t>05/09/2019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B120E824-5382-48B9-A384-A3D5B1FE6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3982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0682E86E-8BC9-40C6-9ADD-96AA1D632809}" type="datetimeFigureOut">
              <a:rPr lang="en-GB" smtClean="0">
                <a:solidFill>
                  <a:prstClr val="black"/>
                </a:solidFill>
              </a:rPr>
              <a:pPr/>
              <a:t>05/09/2019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B120E824-5382-48B9-A384-A3D5B1FE6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71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0682E86E-8BC9-40C6-9ADD-96AA1D632809}" type="datetimeFigureOut">
              <a:rPr lang="en-GB" smtClean="0">
                <a:solidFill>
                  <a:prstClr val="black"/>
                </a:solidFill>
              </a:rPr>
              <a:pPr/>
              <a:t>05/09/2019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B120E824-5382-48B9-A384-A3D5B1FE6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6961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0682E86E-8BC9-40C6-9ADD-96AA1D632809}" type="datetimeFigureOut">
              <a:rPr lang="en-GB" smtClean="0">
                <a:solidFill>
                  <a:prstClr val="black"/>
                </a:solidFill>
              </a:rPr>
              <a:pPr/>
              <a:t>05/09/2019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B120E824-5382-48B9-A384-A3D5B1FE6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242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0682E86E-8BC9-40C6-9ADD-96AA1D632809}" type="datetimeFigureOut">
              <a:rPr lang="en-GB" smtClean="0">
                <a:solidFill>
                  <a:prstClr val="black"/>
                </a:solidFill>
              </a:rPr>
              <a:pPr/>
              <a:t>05/09/2019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B120E824-5382-48B9-A384-A3D5B1FE6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049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64B9B-8C5A-4773-99EE-655BDE38AF47}" type="datetimeFigureOut">
              <a:rPr lang="en-GB" smtClean="0"/>
              <a:t>05/09/2019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E6F9-C62C-4110-B36D-EA25A38210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3696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0682E86E-8BC9-40C6-9ADD-96AA1D632809}" type="datetimeFigureOut">
              <a:rPr lang="en-GB" smtClean="0">
                <a:solidFill>
                  <a:prstClr val="black"/>
                </a:solidFill>
              </a:rPr>
              <a:pPr/>
              <a:t>05/09/2019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B120E824-5382-48B9-A384-A3D5B1FE6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1819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0682E86E-8BC9-40C6-9ADD-96AA1D632809}" type="datetimeFigureOut">
              <a:rPr lang="en-GB" smtClean="0">
                <a:solidFill>
                  <a:prstClr val="black"/>
                </a:solidFill>
              </a:rPr>
              <a:pPr/>
              <a:t>05/09/2019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B120E824-5382-48B9-A384-A3D5B1FE6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4806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0682E86E-8BC9-40C6-9ADD-96AA1D632809}" type="datetimeFigureOut">
              <a:rPr lang="en-GB" smtClean="0">
                <a:solidFill>
                  <a:prstClr val="black"/>
                </a:solidFill>
              </a:rPr>
              <a:pPr/>
              <a:t>05/09/2019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B120E824-5382-48B9-A384-A3D5B1FE6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3088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0682E86E-8BC9-40C6-9ADD-96AA1D632809}" type="datetimeFigureOut">
              <a:rPr lang="en-GB" smtClean="0">
                <a:solidFill>
                  <a:prstClr val="black"/>
                </a:solidFill>
              </a:rPr>
              <a:pPr/>
              <a:t>05/09/2019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B120E824-5382-48B9-A384-A3D5B1FE6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8550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3753853" cy="6858000"/>
          </a:xfrm>
          <a:prstGeom prst="rect">
            <a:avLst/>
          </a:prstGeom>
          <a:solidFill>
            <a:srgbClr val="009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5918" y="3380657"/>
            <a:ext cx="293089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5918" y="900982"/>
            <a:ext cx="2930893" cy="2387600"/>
          </a:xfrm>
          <a:prstGeom prst="rect">
            <a:avLst/>
          </a:prstGeom>
        </p:spPr>
        <p:txBody>
          <a:bodyPr anchor="b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82" y="5516855"/>
            <a:ext cx="1578289" cy="68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445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350" y="1825625"/>
            <a:ext cx="872048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2438" y="6328427"/>
            <a:ext cx="2057400" cy="365125"/>
          </a:xfrm>
          <a:prstGeom prst="rect">
            <a:avLst/>
          </a:prstGeom>
        </p:spPr>
        <p:txBody>
          <a:bodyPr/>
          <a:lstStyle/>
          <a:p>
            <a:fld id="{B120E824-5382-48B9-A384-A3D5B1FE6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1309036"/>
          </a:xfrm>
          <a:prstGeom prst="rect">
            <a:avLst/>
          </a:prstGeom>
          <a:solidFill>
            <a:srgbClr val="009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246" y="328838"/>
            <a:ext cx="1578289" cy="685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350" y="353880"/>
            <a:ext cx="8306000" cy="6352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13815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682E86E-8BC9-40C6-9ADD-96AA1D632809}" type="datetimeFigureOut">
              <a:rPr lang="en-GB" smtClean="0">
                <a:solidFill>
                  <a:prstClr val="black"/>
                </a:solidFill>
              </a:rPr>
              <a:pPr/>
              <a:t>05/09/2019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120E824-5382-48B9-A384-A3D5B1FE6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5843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682E86E-8BC9-40C6-9ADD-96AA1D632809}" type="datetimeFigureOut">
              <a:rPr lang="en-GB" smtClean="0">
                <a:solidFill>
                  <a:prstClr val="black"/>
                </a:solidFill>
              </a:rPr>
              <a:pPr/>
              <a:t>05/09/2019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120E824-5382-48B9-A384-A3D5B1FE6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6306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682E86E-8BC9-40C6-9ADD-96AA1D632809}" type="datetimeFigureOut">
              <a:rPr lang="en-GB" smtClean="0">
                <a:solidFill>
                  <a:prstClr val="black"/>
                </a:solidFill>
              </a:rPr>
              <a:pPr/>
              <a:t>05/09/2019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120E824-5382-48B9-A384-A3D5B1FE6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1659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682E86E-8BC9-40C6-9ADD-96AA1D632809}" type="datetimeFigureOut">
              <a:rPr lang="en-GB" smtClean="0">
                <a:solidFill>
                  <a:prstClr val="black"/>
                </a:solidFill>
              </a:rPr>
              <a:pPr/>
              <a:t>05/09/2019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120E824-5382-48B9-A384-A3D5B1FE6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46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64B9B-8C5A-4773-99EE-655BDE38AF47}" type="datetimeFigureOut">
              <a:rPr lang="en-GB" smtClean="0"/>
              <a:t>05/09/2019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E6F9-C62C-4110-B36D-EA25A38210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4771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682E86E-8BC9-40C6-9ADD-96AA1D632809}" type="datetimeFigureOut">
              <a:rPr lang="en-GB" smtClean="0">
                <a:solidFill>
                  <a:prstClr val="black"/>
                </a:solidFill>
              </a:rPr>
              <a:pPr/>
              <a:t>05/09/2019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120E824-5382-48B9-A384-A3D5B1FE6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4033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682E86E-8BC9-40C6-9ADD-96AA1D632809}" type="datetimeFigureOut">
              <a:rPr lang="en-GB" smtClean="0">
                <a:solidFill>
                  <a:prstClr val="black"/>
                </a:solidFill>
              </a:rPr>
              <a:pPr/>
              <a:t>05/09/2019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120E824-5382-48B9-A384-A3D5B1FE6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151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682E86E-8BC9-40C6-9ADD-96AA1D632809}" type="datetimeFigureOut">
              <a:rPr lang="en-GB" smtClean="0">
                <a:solidFill>
                  <a:prstClr val="black"/>
                </a:solidFill>
              </a:rPr>
              <a:pPr/>
              <a:t>05/09/2019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120E824-5382-48B9-A384-A3D5B1FE6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5229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682E86E-8BC9-40C6-9ADD-96AA1D632809}" type="datetimeFigureOut">
              <a:rPr lang="en-GB" smtClean="0">
                <a:solidFill>
                  <a:prstClr val="black"/>
                </a:solidFill>
              </a:rPr>
              <a:pPr/>
              <a:t>05/09/2019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120E824-5382-48B9-A384-A3D5B1FE6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9995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682E86E-8BC9-40C6-9ADD-96AA1D632809}" type="datetimeFigureOut">
              <a:rPr lang="en-GB" smtClean="0">
                <a:solidFill>
                  <a:prstClr val="black"/>
                </a:solidFill>
              </a:rPr>
              <a:pPr/>
              <a:t>05/09/2019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120E824-5382-48B9-A384-A3D5B1FE6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4286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0F530A6-A0A8-4E6A-A173-1D0B1760CC43}" type="datetimeFigureOut">
              <a:rPr lang="en-US" smtClean="0"/>
              <a:pPr/>
              <a:t>9/5/2019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GB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581D2B1-6DFF-4EB6-91CD-299DFB620F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102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black"/>
                </a:solidFill>
              </a:rPr>
              <a:pPr/>
              <a:t>9/5/2019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77533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white"/>
                </a:solidFill>
              </a:rPr>
              <a:pPr/>
              <a:t>9/5/2019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8199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white"/>
                </a:solidFill>
              </a:rPr>
              <a:pPr/>
              <a:t>9/5/2019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0387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black"/>
                </a:solidFill>
              </a:rPr>
              <a:pPr/>
              <a:t>9/5/2019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349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64B9B-8C5A-4773-99EE-655BDE38AF47}" type="datetimeFigureOut">
              <a:rPr lang="en-GB" smtClean="0"/>
              <a:t>05/09/2019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E6F9-C62C-4110-B36D-EA25A38210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5120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white"/>
                </a:solidFill>
              </a:rPr>
              <a:pPr/>
              <a:t>9/5/2019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40071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black"/>
                </a:solidFill>
              </a:rPr>
              <a:pPr/>
              <a:t>9/5/2019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3484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black"/>
                </a:solidFill>
              </a:rPr>
              <a:pPr/>
              <a:t>9/5/2019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429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0F530A6-A0A8-4E6A-A173-1D0B1760CC43}" type="datetimeFigureOut">
              <a:rPr lang="en-US" smtClean="0">
                <a:solidFill>
                  <a:prstClr val="white"/>
                </a:solidFill>
              </a:rPr>
              <a:pPr/>
              <a:t>9/5/2019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581D2B1-6DFF-4EB6-91CD-299DFB620FE4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2431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black"/>
                </a:solidFill>
              </a:rPr>
              <a:pPr/>
              <a:t>9/5/2019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7643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black"/>
                </a:solidFill>
              </a:rPr>
              <a:pPr/>
              <a:t>9/5/2019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8564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0F530A6-A0A8-4E6A-A173-1D0B1760CC43}" type="datetimeFigureOut">
              <a:rPr lang="en-US" smtClean="0"/>
              <a:pPr/>
              <a:t>9/5/2019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GB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581D2B1-6DFF-4EB6-91CD-299DFB620F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8653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black"/>
                </a:solidFill>
              </a:rPr>
              <a:pPr/>
              <a:t>9/5/2019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46904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white"/>
                </a:solidFill>
              </a:rPr>
              <a:pPr/>
              <a:t>9/5/2019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7656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white"/>
                </a:solidFill>
              </a:rPr>
              <a:pPr/>
              <a:t>9/5/2019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56292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64B9B-8C5A-4773-99EE-655BDE38AF47}" type="datetimeFigureOut">
              <a:rPr lang="en-GB" smtClean="0"/>
              <a:t>05/09/2019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E6F9-C62C-4110-B36D-EA25A38210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24156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black"/>
                </a:solidFill>
              </a:rPr>
              <a:pPr/>
              <a:t>9/5/2019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909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white"/>
                </a:solidFill>
              </a:rPr>
              <a:pPr/>
              <a:t>9/5/2019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78947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black"/>
                </a:solidFill>
              </a:rPr>
              <a:pPr/>
              <a:t>9/5/2019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4157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black"/>
                </a:solidFill>
              </a:rPr>
              <a:pPr/>
              <a:t>9/5/2019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6209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0F530A6-A0A8-4E6A-A173-1D0B1760CC43}" type="datetimeFigureOut">
              <a:rPr lang="en-US" smtClean="0">
                <a:solidFill>
                  <a:prstClr val="white"/>
                </a:solidFill>
              </a:rPr>
              <a:pPr/>
              <a:t>9/5/2019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581D2B1-6DFF-4EB6-91CD-299DFB620FE4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1316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black"/>
                </a:solidFill>
              </a:rPr>
              <a:pPr/>
              <a:t>9/5/2019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2618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black"/>
                </a:solidFill>
              </a:rPr>
              <a:pPr/>
              <a:t>9/5/2019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263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0F530A6-A0A8-4E6A-A173-1D0B1760CC43}" type="datetimeFigureOut">
              <a:rPr lang="en-US" smtClean="0"/>
              <a:pPr/>
              <a:t>9/5/2019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GB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581D2B1-6DFF-4EB6-91CD-299DFB620F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1276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black"/>
                </a:solidFill>
              </a:rPr>
              <a:pPr/>
              <a:t>9/5/2019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14913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white"/>
                </a:solidFill>
              </a:rPr>
              <a:pPr/>
              <a:t>9/5/2019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119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64B9B-8C5A-4773-99EE-655BDE38AF47}" type="datetimeFigureOut">
              <a:rPr lang="en-GB" smtClean="0"/>
              <a:t>05/09/2019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E6F9-C62C-4110-B36D-EA25A38210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6820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white"/>
                </a:solidFill>
              </a:rPr>
              <a:pPr/>
              <a:t>9/5/2019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0128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black"/>
                </a:solidFill>
              </a:rPr>
              <a:pPr/>
              <a:t>9/5/2019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6993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white"/>
                </a:solidFill>
              </a:rPr>
              <a:pPr/>
              <a:t>9/5/2019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6533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black"/>
                </a:solidFill>
              </a:rPr>
              <a:pPr/>
              <a:t>9/5/2019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0110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black"/>
                </a:solidFill>
              </a:rPr>
              <a:pPr/>
              <a:t>9/5/2019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9765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0F530A6-A0A8-4E6A-A173-1D0B1760CC43}" type="datetimeFigureOut">
              <a:rPr lang="en-US" smtClean="0">
                <a:solidFill>
                  <a:prstClr val="white"/>
                </a:solidFill>
              </a:rPr>
              <a:pPr/>
              <a:t>9/5/2019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581D2B1-6DFF-4EB6-91CD-299DFB620FE4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339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black"/>
                </a:solidFill>
              </a:rPr>
              <a:pPr/>
              <a:t>9/5/2019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3264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black"/>
                </a:solidFill>
              </a:rPr>
              <a:pPr/>
              <a:t>9/5/2019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2767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0F530A6-A0A8-4E6A-A173-1D0B1760CC43}" type="datetimeFigureOut">
              <a:rPr lang="en-US" smtClean="0"/>
              <a:pPr/>
              <a:t>9/5/2019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GB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581D2B1-6DFF-4EB6-91CD-299DFB620F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9829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black"/>
                </a:solidFill>
              </a:rPr>
              <a:pPr/>
              <a:t>9/5/2019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43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64B9B-8C5A-4773-99EE-655BDE38AF47}" type="datetimeFigureOut">
              <a:rPr lang="en-GB" smtClean="0"/>
              <a:t>05/09/2019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E6F9-C62C-4110-B36D-EA25A38210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8460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white"/>
                </a:solidFill>
              </a:rPr>
              <a:pPr/>
              <a:t>9/5/2019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3667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white"/>
                </a:solidFill>
              </a:rPr>
              <a:pPr/>
              <a:t>9/5/2019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22872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black"/>
                </a:solidFill>
              </a:rPr>
              <a:pPr/>
              <a:t>9/5/2019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473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white"/>
                </a:solidFill>
              </a:rPr>
              <a:pPr/>
              <a:t>9/5/2019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6308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black"/>
                </a:solidFill>
              </a:rPr>
              <a:pPr/>
              <a:t>9/5/2019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1911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black"/>
                </a:solidFill>
              </a:rPr>
              <a:pPr/>
              <a:t>9/5/2019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986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0F530A6-A0A8-4E6A-A173-1D0B1760CC43}" type="datetimeFigureOut">
              <a:rPr lang="en-US" smtClean="0">
                <a:solidFill>
                  <a:prstClr val="white"/>
                </a:solidFill>
              </a:rPr>
              <a:pPr/>
              <a:t>9/5/2019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581D2B1-6DFF-4EB6-91CD-299DFB620FE4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3253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black"/>
                </a:solidFill>
              </a:rPr>
              <a:pPr/>
              <a:t>9/5/2019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3785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black"/>
                </a:solidFill>
              </a:rPr>
              <a:pPr/>
              <a:t>9/5/2019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0669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0F530A6-A0A8-4E6A-A173-1D0B1760CC43}" type="datetimeFigureOut">
              <a:rPr lang="en-US" smtClean="0"/>
              <a:pPr/>
              <a:t>9/5/2019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GB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581D2B1-6DFF-4EB6-91CD-299DFB620F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949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64B9B-8C5A-4773-99EE-655BDE38AF47}" type="datetimeFigureOut">
              <a:rPr lang="en-GB" smtClean="0"/>
              <a:t>05/09/2019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E6F9-C62C-4110-B36D-EA25A38210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0667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black"/>
                </a:solidFill>
              </a:rPr>
              <a:pPr/>
              <a:t>9/5/2019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586132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white"/>
                </a:solidFill>
              </a:rPr>
              <a:pPr/>
              <a:t>9/5/2019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3143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white"/>
                </a:solidFill>
              </a:rPr>
              <a:pPr/>
              <a:t>9/5/2019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5673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black"/>
                </a:solidFill>
              </a:rPr>
              <a:pPr/>
              <a:t>9/5/2019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417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white"/>
                </a:solidFill>
              </a:rPr>
              <a:pPr/>
              <a:t>9/5/2019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11755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black"/>
                </a:solidFill>
              </a:rPr>
              <a:pPr/>
              <a:t>9/5/2019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68409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black"/>
                </a:solidFill>
              </a:rPr>
              <a:pPr/>
              <a:t>9/5/2019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54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0F530A6-A0A8-4E6A-A173-1D0B1760CC43}" type="datetimeFigureOut">
              <a:rPr lang="en-US" smtClean="0">
                <a:solidFill>
                  <a:prstClr val="white"/>
                </a:solidFill>
              </a:rPr>
              <a:pPr/>
              <a:t>9/5/2019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581D2B1-6DFF-4EB6-91CD-299DFB620FE4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4086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black"/>
                </a:solidFill>
              </a:rPr>
              <a:pPr/>
              <a:t>9/5/2019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85027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30A6-A0A8-4E6A-A173-1D0B1760CC43}" type="datetimeFigureOut">
              <a:rPr lang="en-US" smtClean="0">
                <a:solidFill>
                  <a:prstClr val="black"/>
                </a:solidFill>
              </a:rPr>
              <a:pPr/>
              <a:t>9/5/2019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1D2B1-6DFF-4EB6-91CD-299DFB620FE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659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64B9B-8C5A-4773-99EE-655BDE38AF47}" type="datetimeFigureOut">
              <a:rPr lang="en-GB" smtClean="0"/>
              <a:t>05/09/2019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EE6F9-C62C-4110-B36D-EA25A38210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600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F0F530A6-A0A8-4E6A-A173-1D0B1760CC43}" type="datetimeFigureOut">
              <a:rPr lang="en-US" smtClean="0">
                <a:solidFill>
                  <a:prstClr val="black"/>
                </a:solidFill>
              </a:rPr>
              <a:pPr/>
              <a:t>9/5/2019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581D2B1-6DFF-4EB6-91CD-299DFB620FE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451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669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413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10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008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63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346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2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300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176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6478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19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752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1164E-5DF3-49D3-9E94-E4A0122E1A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4ABF3-7217-4BD0-9416-8F2AED58F82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624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162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03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F0F530A6-A0A8-4E6A-A173-1D0B1760CC43}" type="datetimeFigureOut">
              <a:rPr lang="en-US" smtClean="0">
                <a:solidFill>
                  <a:prstClr val="black"/>
                </a:solidFill>
              </a:rPr>
              <a:pPr/>
              <a:t>9/5/2019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581D2B1-6DFF-4EB6-91CD-299DFB620FE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43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F0F530A6-A0A8-4E6A-A173-1D0B1760CC43}" type="datetimeFigureOut">
              <a:rPr lang="en-US" smtClean="0">
                <a:solidFill>
                  <a:prstClr val="black"/>
                </a:solidFill>
              </a:rPr>
              <a:pPr/>
              <a:t>9/5/2019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581D2B1-6DFF-4EB6-91CD-299DFB620FE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606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F0F530A6-A0A8-4E6A-A173-1D0B1760CC43}" type="datetimeFigureOut">
              <a:rPr lang="en-US" smtClean="0">
                <a:solidFill>
                  <a:prstClr val="black"/>
                </a:solidFill>
              </a:rPr>
              <a:pPr/>
              <a:t>9/5/2019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581D2B1-6DFF-4EB6-91CD-299DFB620FE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807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F0F530A6-A0A8-4E6A-A173-1D0B1760CC43}" type="datetimeFigureOut">
              <a:rPr lang="en-US" smtClean="0">
                <a:solidFill>
                  <a:prstClr val="black"/>
                </a:solidFill>
              </a:rPr>
              <a:pPr/>
              <a:t>9/5/2019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581D2B1-6DFF-4EB6-91CD-299DFB620FE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99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F0F530A6-A0A8-4E6A-A173-1D0B1760CC43}" type="datetimeFigureOut">
              <a:rPr lang="en-US" smtClean="0">
                <a:solidFill>
                  <a:prstClr val="black"/>
                </a:solidFill>
              </a:rPr>
              <a:pPr/>
              <a:t>9/5/2019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581D2B1-6DFF-4EB6-91CD-299DFB620FE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61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8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0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hyperlink" Target="mailto:ian.callaghan@rethink.org" TargetMode="External"/><Relationship Id="rId1" Type="http://schemas.openxmlformats.org/officeDocument/2006/relationships/slideLayout" Target="../slideLayouts/slideLayout2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rscienceshow.com/2010/06/bring-us-your-burning-science-questions.html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4.xml"/><Relationship Id="rId5" Type="http://schemas.openxmlformats.org/officeDocument/2006/relationships/hyperlink" Target="http://www.publicdomainpictures.net/view-image.php?image=2960&amp;picture=help&amp;large=1" TargetMode="External"/><Relationship Id="rId4" Type="http://schemas.openxmlformats.org/officeDocument/2006/relationships/image" Target="../media/image1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FKg90qM5xQ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4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5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3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6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53"/>
            <a:ext cx="9144000" cy="681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270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18" y="285728"/>
            <a:ext cx="6900882" cy="1143000"/>
          </a:xfrm>
        </p:spPr>
        <p:txBody>
          <a:bodyPr>
            <a:normAutofit/>
          </a:bodyPr>
          <a:lstStyle/>
          <a:p>
            <a:pPr algn="l"/>
            <a:r>
              <a:rPr lang="en-GB" sz="36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We’d like your help today!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785918" y="1714488"/>
            <a:ext cx="678319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4282" y="6357958"/>
            <a:ext cx="1571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www.rethink.org</a:t>
            </a:r>
          </a:p>
        </p:txBody>
      </p:sp>
      <p:sp>
        <p:nvSpPr>
          <p:cNvPr id="9" name="Rectangle 8"/>
          <p:cNvSpPr/>
          <p:nvPr/>
        </p:nvSpPr>
        <p:spPr>
          <a:xfrm>
            <a:off x="1763688" y="1772816"/>
            <a:ext cx="7072362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  <a:latin typeface="Arial" panose="020B0604020202020204" pitchFamily="34" charset="0"/>
                <a:cs typeface="Arial" pitchFamily="34" charset="0"/>
              </a:rPr>
              <a:t>We’ve brought examples of parts of the Draft Guidance today and </a:t>
            </a:r>
            <a:r>
              <a:rPr lang="en-GB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we’d like your help </a:t>
            </a:r>
            <a:r>
              <a:rPr lang="en-GB" sz="24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to tell us:</a:t>
            </a:r>
          </a:p>
          <a:p>
            <a:endParaRPr lang="en-GB" sz="12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Is it clear?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Does it make sense?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What do you think of the way it’s written?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Does it cover everything?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What’s missing? </a:t>
            </a:r>
          </a:p>
          <a:p>
            <a:endParaRPr lang="en-GB" sz="12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4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What </a:t>
            </a:r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examples</a:t>
            </a:r>
            <a:r>
              <a:rPr lang="en-GB" sz="2400" b="1" dirty="0">
                <a:solidFill>
                  <a:srgbClr val="00B0F0"/>
                </a:solidFill>
                <a:latin typeface="Arial" panose="020B0604020202020204" pitchFamily="34" charset="0"/>
                <a:cs typeface="Arial" pitchFamily="34" charset="0"/>
              </a:rPr>
              <a:t> do you have of </a:t>
            </a:r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things that work well</a:t>
            </a:r>
            <a:r>
              <a:rPr lang="en-GB" sz="2400" b="1" dirty="0">
                <a:solidFill>
                  <a:srgbClr val="00B0F0"/>
                </a:solidFill>
                <a:latin typeface="Arial" panose="020B0604020202020204" pitchFamily="34" charset="0"/>
                <a:cs typeface="Arial" pitchFamily="34" charset="0"/>
              </a:rPr>
              <a:t> in your service?</a:t>
            </a:r>
            <a:endParaRPr lang="en-GB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2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4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Write them on the </a:t>
            </a:r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flip charts </a:t>
            </a:r>
            <a:r>
              <a:rPr lang="en-GB" sz="2400" b="1" dirty="0">
                <a:solidFill>
                  <a:srgbClr val="00B0F0"/>
                </a:solidFill>
                <a:latin typeface="Arial" panose="020B0604020202020204" pitchFamily="34" charset="0"/>
                <a:cs typeface="Arial" pitchFamily="34" charset="0"/>
              </a:rPr>
              <a:t>or on </a:t>
            </a:r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Post-it Notes</a:t>
            </a:r>
            <a:r>
              <a:rPr lang="en-GB" sz="2400" b="1" dirty="0">
                <a:solidFill>
                  <a:srgbClr val="00B0F0"/>
                </a:solidFill>
                <a:latin typeface="Arial" panose="020B0604020202020204" pitchFamily="34" charset="0"/>
                <a:cs typeface="Arial" pitchFamily="34" charset="0"/>
              </a:rPr>
              <a:t> and put them on the sticky wall!</a:t>
            </a:r>
          </a:p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/>
          <a:srcRect l="8610" t="43021" r="79944" b="23601"/>
          <a:stretch>
            <a:fillRect/>
          </a:stretch>
        </p:blipFill>
        <p:spPr bwMode="auto">
          <a:xfrm>
            <a:off x="179512" y="116632"/>
            <a:ext cx="151216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562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18" y="285728"/>
            <a:ext cx="6900882" cy="1143000"/>
          </a:xfrm>
        </p:spPr>
        <p:txBody>
          <a:bodyPr>
            <a:normAutofit/>
          </a:bodyPr>
          <a:lstStyle/>
          <a:p>
            <a:pPr algn="l"/>
            <a:r>
              <a:rPr lang="en-GB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Thank you!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785918" y="1714488"/>
            <a:ext cx="678319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4282" y="6357958"/>
            <a:ext cx="1571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www.rethink.org</a:t>
            </a:r>
          </a:p>
        </p:txBody>
      </p:sp>
      <p:sp>
        <p:nvSpPr>
          <p:cNvPr id="9" name="Rectangle 8"/>
          <p:cNvSpPr/>
          <p:nvPr/>
        </p:nvSpPr>
        <p:spPr>
          <a:xfrm>
            <a:off x="1857356" y="2938879"/>
            <a:ext cx="642942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Your help is really appreciated and will make a big difference!</a:t>
            </a:r>
          </a:p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/>
          <a:srcRect l="8610" t="43021" r="79944" b="23601"/>
          <a:stretch>
            <a:fillRect/>
          </a:stretch>
        </p:blipFill>
        <p:spPr bwMode="auto">
          <a:xfrm>
            <a:off x="179512" y="116632"/>
            <a:ext cx="151216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227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18" y="285728"/>
            <a:ext cx="6900882" cy="1143000"/>
          </a:xfrm>
        </p:spPr>
        <p:txBody>
          <a:bodyPr>
            <a:normAutofit/>
          </a:bodyPr>
          <a:lstStyle/>
          <a:p>
            <a:pPr algn="l"/>
            <a:r>
              <a:rPr lang="en-GB" sz="36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Please send your examples to: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785918" y="1714488"/>
            <a:ext cx="678319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4282" y="6357958"/>
            <a:ext cx="1571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www.rethink.org</a:t>
            </a:r>
          </a:p>
        </p:txBody>
      </p:sp>
      <p:sp>
        <p:nvSpPr>
          <p:cNvPr id="9" name="Rectangle 8"/>
          <p:cNvSpPr/>
          <p:nvPr/>
        </p:nvSpPr>
        <p:spPr>
          <a:xfrm>
            <a:off x="1763688" y="1772816"/>
            <a:ext cx="6429420" cy="923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Holly and Jo </a:t>
            </a:r>
          </a:p>
          <a:p>
            <a:endParaRPr lang="en-GB" sz="28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8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Or direct to me:</a:t>
            </a:r>
          </a:p>
          <a:p>
            <a:endParaRPr lang="en-GB" sz="2400" u="sng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2"/>
              </a:rPr>
              <a:t>ian.callaghan@rethink.org</a:t>
            </a:r>
            <a:r>
              <a:rPr lang="en-GB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endParaRPr lang="en-GB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4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Ian Callaghan</a:t>
            </a:r>
          </a:p>
          <a:p>
            <a:r>
              <a:rPr lang="en-GB" sz="24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Recovery and Secure Care Manager </a:t>
            </a:r>
          </a:p>
          <a:p>
            <a:r>
              <a:rPr lang="en-GB" sz="24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Rethink Mental Illness</a:t>
            </a:r>
          </a:p>
          <a:p>
            <a:r>
              <a:rPr lang="en-GB" sz="24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15</a:t>
            </a:r>
            <a:r>
              <a:rPr lang="en-GB" sz="2400" b="1" baseline="300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GB" sz="24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Floor</a:t>
            </a:r>
          </a:p>
          <a:p>
            <a:r>
              <a:rPr lang="en-GB" sz="24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89 Albert Embankment</a:t>
            </a:r>
          </a:p>
          <a:p>
            <a:r>
              <a:rPr lang="en-GB" sz="24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London</a:t>
            </a:r>
          </a:p>
          <a:p>
            <a:r>
              <a:rPr lang="en-GB" sz="24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SE1 7TP</a:t>
            </a:r>
          </a:p>
          <a:p>
            <a:endParaRPr lang="en-GB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endParaRPr lang="en-GB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endParaRPr lang="en-GB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endParaRPr lang="en-GB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endParaRPr lang="en-GB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endParaRPr lang="en-GB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endParaRPr lang="en-GB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endParaRPr lang="en-GB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endParaRPr lang="en-GB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endParaRPr lang="en-GB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endParaRPr lang="en-GB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endParaRPr lang="en-GB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endParaRPr lang="en-GB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endParaRPr lang="en-GB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endParaRPr lang="en-GB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 cstate="print"/>
          <a:srcRect l="8610" t="43021" r="79944" b="23601"/>
          <a:stretch>
            <a:fillRect/>
          </a:stretch>
        </p:blipFill>
        <p:spPr bwMode="auto">
          <a:xfrm>
            <a:off x="179512" y="116632"/>
            <a:ext cx="151216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5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18" y="285728"/>
            <a:ext cx="6900882" cy="1143000"/>
          </a:xfrm>
        </p:spPr>
        <p:txBody>
          <a:bodyPr>
            <a:normAutofit/>
          </a:bodyPr>
          <a:lstStyle/>
          <a:p>
            <a:pPr algn="l"/>
            <a:r>
              <a:rPr lang="en-GB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Feedback on tables: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785918" y="1714488"/>
            <a:ext cx="678319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4282" y="6357958"/>
            <a:ext cx="1571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www.rethink.org</a:t>
            </a:r>
          </a:p>
        </p:txBody>
      </p:sp>
      <p:sp>
        <p:nvSpPr>
          <p:cNvPr id="9" name="Rectangle 8"/>
          <p:cNvSpPr/>
          <p:nvPr/>
        </p:nvSpPr>
        <p:spPr>
          <a:xfrm>
            <a:off x="1691680" y="1772816"/>
            <a:ext cx="7238038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Please look at each guideline</a:t>
            </a:r>
          </a:p>
          <a:p>
            <a:endParaRPr lang="en-GB" sz="32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32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Then tell us: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Is it clear?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Does it make sense?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What do you think of the way it’s written?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Does it cover everything?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What’s missing?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Anything else you’d like to tell us? </a:t>
            </a:r>
          </a:p>
          <a:p>
            <a:endParaRPr lang="en-GB" sz="32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/>
          <a:srcRect l="8610" t="43021" r="79944" b="23601"/>
          <a:stretch>
            <a:fillRect/>
          </a:stretch>
        </p:blipFill>
        <p:spPr bwMode="auto">
          <a:xfrm>
            <a:off x="179512" y="116632"/>
            <a:ext cx="151216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348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Break time</a:t>
            </a: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092302"/>
            <a:ext cx="1912511" cy="287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1812404" cy="1812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045591"/>
            <a:ext cx="1008112" cy="155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1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accent3"/>
                </a:solidFill>
              </a:rPr>
              <a:t>Group Work: Finding Your Solutions</a:t>
            </a:r>
            <a:endParaRPr lang="en-GB" b="1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4000" dirty="0" smtClean="0"/>
              <a:t>What potential barriers are there to meeting the guidance?</a:t>
            </a:r>
          </a:p>
          <a:p>
            <a:r>
              <a:rPr lang="en-GB" sz="4000" dirty="0" smtClean="0"/>
              <a:t>What will help you the most when applying the guidance to your service?</a:t>
            </a:r>
          </a:p>
          <a:p>
            <a:r>
              <a:rPr lang="en-GB" sz="4000" dirty="0" smtClean="0"/>
              <a:t>What are your priorities?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562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Vote: Your Priority Areas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1.</a:t>
            </a:r>
          </a:p>
          <a:p>
            <a:r>
              <a:rPr lang="en-GB" dirty="0" smtClean="0"/>
              <a:t>2.</a:t>
            </a:r>
          </a:p>
          <a:p>
            <a:r>
              <a:rPr lang="en-GB" dirty="0" smtClean="0"/>
              <a:t>3.</a:t>
            </a:r>
          </a:p>
          <a:p>
            <a:r>
              <a:rPr lang="en-GB" dirty="0" smtClean="0"/>
              <a:t>4.</a:t>
            </a:r>
          </a:p>
          <a:p>
            <a:r>
              <a:rPr lang="en-GB" dirty="0" smtClean="0"/>
              <a:t>5.</a:t>
            </a:r>
          </a:p>
          <a:p>
            <a:r>
              <a:rPr lang="en-GB" dirty="0" smtClean="0"/>
              <a:t>6.</a:t>
            </a:r>
          </a:p>
          <a:p>
            <a:r>
              <a:rPr lang="en-GB" dirty="0" smtClean="0"/>
              <a:t>7.</a:t>
            </a:r>
          </a:p>
          <a:p>
            <a:r>
              <a:rPr lang="en-GB" smtClean="0"/>
              <a:t>8.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10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/>
          <a:lstStyle/>
          <a:p>
            <a:r>
              <a:rPr lang="en-GB" dirty="0" smtClean="0">
                <a:solidFill>
                  <a:schemeClr val="accent4"/>
                </a:solidFill>
              </a:rPr>
              <a:t>Something Fun!! The Healthy Swaps Quiz</a:t>
            </a:r>
            <a:endParaRPr lang="en-GB" dirty="0">
              <a:solidFill>
                <a:schemeClr val="accent4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601" y="4204038"/>
            <a:ext cx="1872208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20888"/>
            <a:ext cx="2088232" cy="186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983" y="2399928"/>
            <a:ext cx="1348126" cy="180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26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Lunch, Networking &amp; The Sticky Wall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Sticky Wall – Write what already works well for you and your service, and stick it on the wall!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72852"/>
            <a:ext cx="1512168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69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6632"/>
            <a:ext cx="8964488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595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3429000"/>
            <a:ext cx="8640960" cy="1303578"/>
          </a:xfrm>
        </p:spPr>
        <p:txBody>
          <a:bodyPr>
            <a:noAutofit/>
          </a:bodyPr>
          <a:lstStyle/>
          <a:p>
            <a:pPr algn="l"/>
            <a:r>
              <a:rPr lang="en-GB" sz="48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Managing a Healthy Weight</a:t>
            </a:r>
            <a:r>
              <a:rPr lang="en-GB" sz="32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32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</a:br>
            <a:r>
              <a:rPr lang="en-GB" sz="32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–</a:t>
            </a:r>
            <a:r>
              <a:rPr lang="en-GB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36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Developing the Guidelines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733256"/>
            <a:ext cx="8208912" cy="504056"/>
          </a:xfrm>
        </p:spPr>
        <p:txBody>
          <a:bodyPr>
            <a:normAutofit/>
          </a:bodyPr>
          <a:lstStyle/>
          <a:p>
            <a:pPr algn="l"/>
            <a:r>
              <a:rPr lang="en-GB" sz="25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Masterclass – 5</a:t>
            </a:r>
            <a:r>
              <a:rPr lang="en-GB" sz="2500" b="1" baseline="30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GB" sz="25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September 2019 </a:t>
            </a:r>
          </a:p>
          <a:p>
            <a:endParaRPr lang="en-GB" dirty="0"/>
          </a:p>
        </p:txBody>
      </p:sp>
      <p:pic>
        <p:nvPicPr>
          <p:cNvPr id="6" name="Picture 5" descr="logo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2498260" cy="2376264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 cstate="print"/>
          <a:srcRect l="8610" t="28418" r="52380" b="4826"/>
          <a:stretch>
            <a:fillRect/>
          </a:stretch>
        </p:blipFill>
        <p:spPr bwMode="auto">
          <a:xfrm>
            <a:off x="5181808" y="44624"/>
            <a:ext cx="392669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75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2C4BFA1-2075-4901-9E24-E41D1FDD51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66617" y="498348"/>
            <a:ext cx="7426997" cy="5861304"/>
            <a:chOff x="1155481" y="498348"/>
            <a:chExt cx="9902663" cy="5861304"/>
          </a:xfrm>
        </p:grpSpPr>
        <p:sp>
          <p:nvSpPr>
            <p:cNvPr id="9" name="Oval 5">
              <a:extLst>
                <a:ext uri="{FF2B5EF4-FFF2-40B4-BE49-F238E27FC236}">
                  <a16:creationId xmlns:a16="http://schemas.microsoft.com/office/drawing/2014/main" xmlns="" id="{985A7375-E3AF-4F5C-85AE-17E8832952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F0307F65-8304-4FA8-A841-D4D7625411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xmlns="" id="{C8B8394C-136F-4E05-A002-D93A5E79CD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143000" y="4495800"/>
            <a:ext cx="6858000" cy="762000"/>
          </a:xfrm>
        </p:spPr>
        <p:txBody>
          <a:bodyPr>
            <a:normAutofit/>
          </a:bodyPr>
          <a:lstStyle/>
          <a:p>
            <a:r>
              <a:rPr lang="en-GB" sz="1800"/>
              <a:t>Overcoming Challenges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53FB2EE-284F-4C87-AB3D-BBF87A9FAB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514600"/>
            <a:ext cx="91440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143000" y="2776538"/>
            <a:ext cx="6858000" cy="1381188"/>
          </a:xfrm>
        </p:spPr>
        <p:txBody>
          <a:bodyPr anchor="ctr">
            <a:normAutofit/>
          </a:bodyPr>
          <a:lstStyle/>
          <a:p>
            <a:r>
              <a:rPr lang="en-GB" sz="4000" dirty="0">
                <a:solidFill>
                  <a:schemeClr val="bg2"/>
                </a:solidFill>
              </a:rPr>
              <a:t>Healthy Weight CQUIN</a:t>
            </a:r>
          </a:p>
        </p:txBody>
      </p:sp>
    </p:spTree>
    <p:extLst>
      <p:ext uri="{BB962C8B-B14F-4D97-AF65-F5344CB8AC3E}">
        <p14:creationId xmlns:p14="http://schemas.microsoft.com/office/powerpoint/2010/main" val="61867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Actively promoting health </a:t>
            </a:r>
          </a:p>
          <a:p>
            <a:r>
              <a:rPr lang="en-GB" dirty="0"/>
              <a:t>Menu changes</a:t>
            </a:r>
          </a:p>
          <a:p>
            <a:r>
              <a:rPr lang="en-GB" dirty="0"/>
              <a:t>Shop changes </a:t>
            </a:r>
          </a:p>
          <a:p>
            <a:r>
              <a:rPr lang="en-GB" dirty="0"/>
              <a:t>Extra physical activity sessions </a:t>
            </a:r>
          </a:p>
          <a:p>
            <a:r>
              <a:rPr lang="en-GB" dirty="0"/>
              <a:t>Increase in specialised staff </a:t>
            </a:r>
          </a:p>
          <a:p>
            <a:r>
              <a:rPr lang="en-GB" dirty="0"/>
              <a:t>Working more collaboratively in MDT and with other hospitals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has gone well? </a:t>
            </a:r>
          </a:p>
        </p:txBody>
      </p:sp>
    </p:spTree>
    <p:extLst>
      <p:ext uri="{BB962C8B-B14F-4D97-AF65-F5344CB8AC3E}">
        <p14:creationId xmlns:p14="http://schemas.microsoft.com/office/powerpoint/2010/main" val="169866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D70B121-56F4-4848-B38B-182089D909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EA4757DC-990E-4811-9F57-3F256484B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2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2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Challenges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D72A2C9-F3CA-4216-8BAD-FA4C970C3C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xmlns="" id="{234E1B48-21DB-4160-A5AA-9C7A127DC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4" y="963877"/>
            <a:ext cx="4783327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/>
              <a:t>Unhealthy lifestyle has become a norm and hard to change </a:t>
            </a:r>
          </a:p>
          <a:p>
            <a:r>
              <a:rPr lang="en-US" sz="2400"/>
              <a:t>Resistance to change</a:t>
            </a:r>
          </a:p>
          <a:p>
            <a:r>
              <a:rPr lang="en-US" sz="2400"/>
              <a:t>Low motivation</a:t>
            </a:r>
          </a:p>
          <a:p>
            <a:r>
              <a:rPr lang="en-US" sz="2400"/>
              <a:t>Challenges with the shop</a:t>
            </a:r>
          </a:p>
          <a:p>
            <a:r>
              <a:rPr lang="en-US" sz="2400"/>
              <a:t>Encouraging patients to make healthier options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27720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6C2E80F-49A6-4372-B103-219D417A5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63078" y="470925"/>
            <a:ext cx="3285757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6D60B17E-721A-4DA0-8255-182BBECDA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8" y="1012004"/>
            <a:ext cx="2562119" cy="47954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Overcoming Challenges 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xmlns="" id="{4A6FD9DB-002B-42BB-A8D4-00484D19F4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2984048"/>
              </p:ext>
            </p:extLst>
          </p:nvPr>
        </p:nvGraphicFramePr>
        <p:xfrm>
          <a:off x="3895727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7576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46C2E80F-49A6-4372-B103-219D417A5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63076" y="470925"/>
            <a:ext cx="3285757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FB41253E-0183-46EB-A872-DEB2387D6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6" y="1012004"/>
            <a:ext cx="2562119" cy="47954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Overcoming Challenges </a:t>
            </a:r>
          </a:p>
        </p:txBody>
      </p:sp>
      <p:graphicFrame>
        <p:nvGraphicFramePr>
          <p:cNvPr id="7" name="Content Placeholder 1">
            <a:extLst>
              <a:ext uri="{FF2B5EF4-FFF2-40B4-BE49-F238E27FC236}">
                <a16:creationId xmlns:a16="http://schemas.microsoft.com/office/drawing/2014/main" xmlns="" id="{98F5292F-7264-4056-9F7B-38A5A1534D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4059840"/>
              </p:ext>
            </p:extLst>
          </p:nvPr>
        </p:nvGraphicFramePr>
        <p:xfrm>
          <a:off x="3895727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489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DA916D67-6010-42D3-9ED1-8CB2BB03C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350" y="1825625"/>
            <a:ext cx="8720489" cy="4351338"/>
          </a:xfrm>
        </p:spPr>
        <p:txBody>
          <a:bodyPr/>
          <a:lstStyle/>
          <a:p>
            <a:r>
              <a:rPr lang="en-GB" dirty="0"/>
              <a:t>Any Questions?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AD8B75B3-6D30-4057-8650-298B4B0B5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350" y="353880"/>
            <a:ext cx="8306000" cy="635266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5" name="Picture 14" descr="A picture containing building, window blind&#10;&#10;Description automatically generated">
            <a:extLst>
              <a:ext uri="{FF2B5EF4-FFF2-40B4-BE49-F238E27FC236}">
                <a16:creationId xmlns:a16="http://schemas.microsoft.com/office/drawing/2014/main" xmlns="" id="{CA5D68D4-7943-4CA2-A2B3-F3907F403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4427325" y="3381515"/>
            <a:ext cx="514350" cy="540385"/>
          </a:xfrm>
          <a:prstGeom prst="rect">
            <a:avLst/>
          </a:prstGeom>
        </p:spPr>
      </p:pic>
      <p:pic>
        <p:nvPicPr>
          <p:cNvPr id="18" name="Picture 17" descr="A picture containing LEGO&#10;&#10;Description automatically generated">
            <a:extLst>
              <a:ext uri="{FF2B5EF4-FFF2-40B4-BE49-F238E27FC236}">
                <a16:creationId xmlns:a16="http://schemas.microsoft.com/office/drawing/2014/main" xmlns="" id="{C3886483-8809-4D4B-9A47-459FA39376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3863070" y="1696601"/>
            <a:ext cx="4652281" cy="391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4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Journey So Far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dirty="0" smtClean="0"/>
              <a:t>Amber Lodge</a:t>
            </a: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924944"/>
            <a:ext cx="3052646" cy="253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82162"/>
            <a:ext cx="4392488" cy="197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596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3"/>
                </a:solidFill>
              </a:rPr>
              <a:t>Group Work: Your Vision</a:t>
            </a:r>
            <a:endParaRPr lang="en-GB" b="1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sz="4000" dirty="0" smtClean="0"/>
              <a:t>Think about the following three areas:</a:t>
            </a:r>
          </a:p>
          <a:p>
            <a:r>
              <a:rPr lang="en-GB" sz="4000" dirty="0" smtClean="0"/>
              <a:t>Engagement – How we can be involved</a:t>
            </a:r>
          </a:p>
          <a:p>
            <a:r>
              <a:rPr lang="en-GB" sz="4000" dirty="0" smtClean="0"/>
              <a:t>Motivation – How will we be motivated to make the changes</a:t>
            </a:r>
          </a:p>
          <a:p>
            <a:r>
              <a:rPr lang="en-GB" sz="4000" dirty="0" smtClean="0"/>
              <a:t>Patient experience – what do service users want the service to do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77573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Break time</a:t>
            </a: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092302"/>
            <a:ext cx="1912511" cy="287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1812404" cy="1812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045591"/>
            <a:ext cx="1008112" cy="155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293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4825" y="1124744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GB" i="1" dirty="0">
                <a:latin typeface="Algerian" pitchFamily="82" charset="0"/>
              </a:rPr>
              <a:t>My view and experiences on leading an healthier lifestyle at CPH</a:t>
            </a:r>
            <a:endParaRPr lang="en-GB" b="1" i="1" dirty="0">
              <a:latin typeface="Algerian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429000"/>
            <a:ext cx="7772400" cy="1382311"/>
          </a:xfrm>
        </p:spPr>
        <p:txBody>
          <a:bodyPr>
            <a:normAutofit/>
          </a:bodyPr>
          <a:lstStyle/>
          <a:p>
            <a:pPr algn="l"/>
            <a:endParaRPr lang="en-GB" sz="1400" i="1" dirty="0"/>
          </a:p>
          <a:p>
            <a:pPr algn="l"/>
            <a:r>
              <a:rPr lang="en-GB" sz="1800" b="1" i="1" dirty="0"/>
              <a:t>Aiden - </a:t>
            </a:r>
            <a:r>
              <a:rPr lang="en-GB" sz="1800" b="1" i="1" dirty="0">
                <a:solidFill>
                  <a:srgbClr val="464646"/>
                </a:solidFill>
              </a:rPr>
              <a:t>Sport &amp; Exercise Assistant at </a:t>
            </a:r>
            <a:r>
              <a:rPr lang="en-GB" sz="1800" b="1" i="1" dirty="0" err="1">
                <a:solidFill>
                  <a:srgbClr val="464646"/>
                </a:solidFill>
              </a:rPr>
              <a:t>Cheswold</a:t>
            </a:r>
            <a:r>
              <a:rPr lang="en-GB" sz="1800" b="1" i="1" dirty="0">
                <a:solidFill>
                  <a:srgbClr val="464646"/>
                </a:solidFill>
              </a:rPr>
              <a:t> Park Hospital</a:t>
            </a:r>
            <a:endParaRPr lang="en-GB" sz="1800" b="1" i="1" dirty="0"/>
          </a:p>
          <a:p>
            <a:pPr algn="l"/>
            <a:endParaRPr lang="en-GB" sz="1400" i="1" dirty="0"/>
          </a:p>
          <a:p>
            <a:pPr algn="l"/>
            <a:endParaRPr lang="en-GB" sz="1400" i="1" dirty="0"/>
          </a:p>
          <a:p>
            <a:pPr algn="l"/>
            <a:endParaRPr lang="en-GB" sz="1400" i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809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18" y="285728"/>
            <a:ext cx="6900882" cy="1143000"/>
          </a:xfrm>
        </p:spPr>
        <p:txBody>
          <a:bodyPr>
            <a:normAutofit/>
          </a:bodyPr>
          <a:lstStyle/>
          <a:p>
            <a:pPr algn="l"/>
            <a:r>
              <a:rPr lang="en-GB" sz="36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A bit of background…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785918" y="1714488"/>
            <a:ext cx="678319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4282" y="6357958"/>
            <a:ext cx="1571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www.rethink.org</a:t>
            </a:r>
          </a:p>
        </p:txBody>
      </p:sp>
      <p:sp>
        <p:nvSpPr>
          <p:cNvPr id="9" name="Rectangle 8"/>
          <p:cNvSpPr/>
          <p:nvPr/>
        </p:nvSpPr>
        <p:spPr>
          <a:xfrm>
            <a:off x="1857356" y="2071678"/>
            <a:ext cx="642942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A lot of us have challenges in managing our weight – I do!</a:t>
            </a:r>
          </a:p>
          <a:p>
            <a:endParaRPr lang="en-GB" sz="24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4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en-GB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2016</a:t>
            </a:r>
            <a:r>
              <a:rPr lang="en-GB" sz="24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a report was published by </a:t>
            </a:r>
            <a:r>
              <a:rPr lang="en-GB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Public Health England</a:t>
            </a:r>
            <a:r>
              <a:rPr lang="en-GB" sz="24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that looked at this in secure services </a:t>
            </a:r>
          </a:p>
          <a:p>
            <a:endParaRPr lang="en-GB" sz="24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4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en-GB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2017</a:t>
            </a:r>
            <a:r>
              <a:rPr lang="en-GB" sz="24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we asked people at the </a:t>
            </a:r>
            <a:r>
              <a:rPr lang="en-GB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Recovery and Outcomes Groups</a:t>
            </a:r>
            <a:r>
              <a:rPr lang="en-GB" sz="24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all over the country what they thought about this</a:t>
            </a:r>
          </a:p>
          <a:p>
            <a:endParaRPr lang="en-GB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dirty="0">
                <a:solidFill>
                  <a:prstClr val="black"/>
                </a:solidFill>
              </a:rPr>
              <a:t/>
            </a:r>
            <a:br>
              <a:rPr lang="en-GB" dirty="0">
                <a:solidFill>
                  <a:prstClr val="black"/>
                </a:solidFill>
              </a:rPr>
            </a:br>
            <a:endParaRPr lang="en-GB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/>
          <a:srcRect l="8610" t="43021" r="79944" b="23601"/>
          <a:stretch>
            <a:fillRect/>
          </a:stretch>
        </p:blipFill>
        <p:spPr bwMode="auto">
          <a:xfrm>
            <a:off x="179512" y="116632"/>
            <a:ext cx="151216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390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9"/>
            <a:ext cx="8075240" cy="2091688"/>
          </a:xfrm>
        </p:spPr>
        <p:txBody>
          <a:bodyPr/>
          <a:lstStyle/>
          <a:p>
            <a:r>
              <a:rPr lang="en-GB" dirty="0"/>
              <a:t>Bootcamp &amp; Breakfast</a:t>
            </a:r>
          </a:p>
          <a:p>
            <a:r>
              <a:rPr lang="en-GB" dirty="0"/>
              <a:t>CPH Shop</a:t>
            </a:r>
          </a:p>
          <a:p>
            <a:r>
              <a:rPr lang="en-GB" dirty="0"/>
              <a:t>Menu’s</a:t>
            </a:r>
          </a:p>
          <a:p>
            <a:r>
              <a:rPr lang="en-GB"/>
              <a:t>My experiences </a:t>
            </a:r>
            <a:r>
              <a:rPr lang="en-GB" dirty="0"/>
              <a:t>&amp; what is important to me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 </a:t>
            </a:r>
          </a:p>
        </p:txBody>
      </p:sp>
    </p:spTree>
    <p:extLst>
      <p:ext uri="{BB962C8B-B14F-4D97-AF65-F5344CB8AC3E}">
        <p14:creationId xmlns:p14="http://schemas.microsoft.com/office/powerpoint/2010/main" val="138551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D6E389DD-8301-492C-9B09-EF64EEF0C3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88840"/>
            <a:ext cx="3520620" cy="252028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713307DB-C395-4D2D-855A-C450F018A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Bootcamp &amp; Breakfast: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A5DDDDF-AD79-469E-B5B2-77060AFCD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988840"/>
            <a:ext cx="3696655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2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F17C8E4E-7831-457D-B30D-55B006E43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8064" y="3978465"/>
            <a:ext cx="2460939" cy="23546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C03284CA-5FDD-4E01-A64B-A9BE65CA2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CPH Shop: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2B87EDC-A8C0-4091-9A70-7734CA656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779" y="1510464"/>
            <a:ext cx="2349539" cy="1916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9102795-3A92-44BB-9EFE-E82861745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692831"/>
            <a:ext cx="3240360" cy="1562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6ABA3C3-20F7-400C-A9EF-D9D2BF2DD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156" y="3912701"/>
            <a:ext cx="2574668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E736E6EF-F198-4C0E-ABCB-83C8D23E50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293" y="4155712"/>
            <a:ext cx="3333750" cy="164174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76945E91-BB6E-4570-A440-4AB1D34D0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Menu’s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8597F22-BAEE-44BF-A238-3A5E8B4EA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266" y="4155711"/>
            <a:ext cx="3333751" cy="16417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B0F5341-F355-493C-AEF6-0D62108F6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28" y="1784940"/>
            <a:ext cx="3333750" cy="16417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C8F05BA-D90E-4D9C-8BC1-48EE40B31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71" y="1784940"/>
            <a:ext cx="3333750" cy="164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00808"/>
            <a:ext cx="2484276" cy="165618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My experiences &amp; what is important to me: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2564904"/>
            <a:ext cx="2589427" cy="17281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827" y="1700808"/>
            <a:ext cx="2881786" cy="16561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3933056"/>
            <a:ext cx="2843808" cy="17732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4128" y="3933056"/>
            <a:ext cx="3206709" cy="185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4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accent3"/>
                </a:solidFill>
              </a:rPr>
              <a:t>Group Work: Challenges &amp; Solutions</a:t>
            </a:r>
            <a:br>
              <a:rPr lang="en-GB" b="1" dirty="0" smtClean="0">
                <a:solidFill>
                  <a:schemeClr val="accent3"/>
                </a:solidFill>
              </a:rPr>
            </a:br>
            <a:r>
              <a:rPr lang="en-GB" b="1" dirty="0" smtClean="0">
                <a:solidFill>
                  <a:schemeClr val="accent3"/>
                </a:solidFill>
              </a:rPr>
              <a:t>Making it A Reality</a:t>
            </a:r>
            <a:endParaRPr lang="en-GB" b="1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 smtClean="0"/>
              <a:t>What will I be doing differently to find my healthy weight?</a:t>
            </a:r>
          </a:p>
          <a:p>
            <a:r>
              <a:rPr lang="en-GB" sz="4800" dirty="0" smtClean="0"/>
              <a:t>How will I know I will have helped someone find their healthy weight?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199119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Making My Plan (with a song)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Let’s listen to the body positivity song</a:t>
            </a:r>
          </a:p>
          <a:p>
            <a:pPr marL="0" indent="0">
              <a:buNone/>
            </a:pPr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www.youtube.com/watch?v=IFKg90qM5xQ</a:t>
            </a:r>
            <a:endParaRPr lang="en-GB" dirty="0" smtClean="0"/>
          </a:p>
          <a:p>
            <a:endParaRPr lang="en-GB" b="1" i="1" dirty="0" smtClean="0">
              <a:solidFill>
                <a:schemeClr val="accent1"/>
              </a:solidFill>
            </a:endParaRPr>
          </a:p>
          <a:p>
            <a:r>
              <a:rPr lang="en-GB" b="1" i="1" dirty="0" smtClean="0">
                <a:solidFill>
                  <a:schemeClr val="accent1"/>
                </a:solidFill>
              </a:rPr>
              <a:t>“</a:t>
            </a:r>
            <a:r>
              <a:rPr lang="en-GB" b="1" i="1" dirty="0" smtClean="0">
                <a:solidFill>
                  <a:schemeClr val="accent1"/>
                </a:solidFill>
              </a:rPr>
              <a:t>By December 5</a:t>
            </a:r>
            <a:r>
              <a:rPr lang="en-GB" b="1" i="1" baseline="30000" dirty="0" smtClean="0">
                <a:solidFill>
                  <a:schemeClr val="accent1"/>
                </a:solidFill>
              </a:rPr>
              <a:t>th</a:t>
            </a:r>
            <a:r>
              <a:rPr lang="en-GB" b="1" i="1" dirty="0" smtClean="0">
                <a:solidFill>
                  <a:schemeClr val="accent1"/>
                </a:solidFill>
              </a:rPr>
              <a:t> I will have ……………………..”</a:t>
            </a:r>
          </a:p>
          <a:p>
            <a:endParaRPr lang="en-GB" dirty="0"/>
          </a:p>
          <a:p>
            <a:r>
              <a:rPr lang="en-GB" dirty="0" smtClean="0"/>
              <a:t>What’s your motivational song to help you achieve your goal?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113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18" y="285728"/>
            <a:ext cx="6900882" cy="1143000"/>
          </a:xfrm>
        </p:spPr>
        <p:txBody>
          <a:bodyPr>
            <a:normAutofit/>
          </a:bodyPr>
          <a:lstStyle/>
          <a:p>
            <a:pPr algn="l"/>
            <a:r>
              <a:rPr lang="en-GB" sz="36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What did people say?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785918" y="1714488"/>
            <a:ext cx="678319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4282" y="6357958"/>
            <a:ext cx="1571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www.rethink.org</a:t>
            </a:r>
          </a:p>
        </p:txBody>
      </p:sp>
      <p:sp>
        <p:nvSpPr>
          <p:cNvPr id="9" name="Rectangle 8"/>
          <p:cNvSpPr/>
          <p:nvPr/>
        </p:nvSpPr>
        <p:spPr>
          <a:xfrm>
            <a:off x="1857356" y="2071678"/>
            <a:ext cx="642942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People told us they would like:</a:t>
            </a:r>
          </a:p>
          <a:p>
            <a:endParaRPr lang="en-GB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More information in how to stay healthy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More support to improve healthy eating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More activities that helped them stay healthy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More support from all staff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Staff and service user Champions to help them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Examples of ‘what works well’ from different services so they could share ideas </a:t>
            </a:r>
            <a:br>
              <a:rPr lang="en-GB" sz="2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</a:br>
            <a:endParaRPr lang="en-GB" sz="20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We produced a report called </a:t>
            </a:r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‘Managing Weight in Secure Services’ </a:t>
            </a:r>
          </a:p>
          <a:p>
            <a:endParaRPr lang="en-GB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look at a copy today or we can send you one</a:t>
            </a:r>
          </a:p>
          <a:p>
            <a:r>
              <a:rPr lang="en-GB" dirty="0">
                <a:solidFill>
                  <a:prstClr val="black"/>
                </a:solidFill>
              </a:rPr>
              <a:t/>
            </a:r>
            <a:br>
              <a:rPr lang="en-GB" dirty="0">
                <a:solidFill>
                  <a:prstClr val="black"/>
                </a:solidFill>
              </a:rPr>
            </a:br>
            <a:endParaRPr lang="en-GB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/>
          <a:srcRect l="8610" t="43021" r="79944" b="23601"/>
          <a:stretch>
            <a:fillRect/>
          </a:stretch>
        </p:blipFill>
        <p:spPr bwMode="auto">
          <a:xfrm>
            <a:off x="179512" y="116632"/>
            <a:ext cx="151216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133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18" y="285728"/>
            <a:ext cx="6900882" cy="1143000"/>
          </a:xfrm>
        </p:spPr>
        <p:txBody>
          <a:bodyPr>
            <a:normAutofit/>
          </a:bodyPr>
          <a:lstStyle/>
          <a:p>
            <a:pPr algn="l"/>
            <a:r>
              <a:rPr lang="en-GB" sz="36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What did we do? 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785918" y="1714488"/>
            <a:ext cx="678319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4282" y="6357958"/>
            <a:ext cx="1571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www.rethink.org</a:t>
            </a:r>
          </a:p>
        </p:txBody>
      </p:sp>
      <p:sp>
        <p:nvSpPr>
          <p:cNvPr id="9" name="Rectangle 8"/>
          <p:cNvSpPr/>
          <p:nvPr/>
        </p:nvSpPr>
        <p:spPr>
          <a:xfrm>
            <a:off x="1857356" y="1868626"/>
            <a:ext cx="642942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Over the past year, we’ve been working with </a:t>
            </a:r>
            <a:r>
              <a:rPr lang="en-GB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NHS England</a:t>
            </a:r>
            <a:r>
              <a:rPr lang="en-GB" sz="2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(our commissioners), together with </a:t>
            </a:r>
            <a:r>
              <a:rPr lang="en-GB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staff</a:t>
            </a:r>
            <a:r>
              <a:rPr lang="en-GB" sz="2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GB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service users </a:t>
            </a:r>
            <a:r>
              <a:rPr lang="en-GB" sz="2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GB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carers</a:t>
            </a:r>
            <a:r>
              <a:rPr lang="en-GB" sz="2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– including me and Jo</a:t>
            </a:r>
          </a:p>
          <a:p>
            <a:endParaRPr lang="en-GB" sz="20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We’ve been looking at </a:t>
            </a:r>
            <a:r>
              <a:rPr lang="en-GB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four areas</a:t>
            </a:r>
            <a:r>
              <a:rPr lang="en-GB" sz="2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endParaRPr lang="en-GB" sz="20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Food and nutrition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Physical activity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Treatment interventions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Workforce</a:t>
            </a:r>
          </a:p>
          <a:p>
            <a:endParaRPr lang="en-GB" sz="20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We’ve developed some </a:t>
            </a:r>
            <a:r>
              <a:rPr lang="en-GB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‘Guidance’ </a:t>
            </a:r>
            <a:r>
              <a:rPr lang="en-GB" sz="2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and have collected some </a:t>
            </a:r>
            <a:r>
              <a:rPr lang="en-GB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examples of what works well </a:t>
            </a:r>
            <a:r>
              <a:rPr lang="en-GB" sz="2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in secure services </a:t>
            </a:r>
          </a:p>
          <a:p>
            <a:endParaRPr lang="en-GB" sz="20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/>
          <a:srcRect l="8610" t="43021" r="79944" b="23601"/>
          <a:stretch>
            <a:fillRect/>
          </a:stretch>
        </p:blipFill>
        <p:spPr bwMode="auto">
          <a:xfrm>
            <a:off x="179512" y="116632"/>
            <a:ext cx="151216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529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18" y="285728"/>
            <a:ext cx="717857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 sz="36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What does the Draft Guidance say?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785918" y="1714488"/>
            <a:ext cx="678319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4282" y="6357958"/>
            <a:ext cx="1571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www.rethink.org</a:t>
            </a:r>
          </a:p>
        </p:txBody>
      </p:sp>
      <p:sp>
        <p:nvSpPr>
          <p:cNvPr id="9" name="Rectangle 8"/>
          <p:cNvSpPr/>
          <p:nvPr/>
        </p:nvSpPr>
        <p:spPr>
          <a:xfrm>
            <a:off x="1763688" y="1844824"/>
            <a:ext cx="642942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B0F0"/>
                </a:solidFill>
                <a:latin typeface="Arial" panose="020B0604020202020204" pitchFamily="34" charset="0"/>
                <a:cs typeface="Arial" pitchFamily="34" charset="0"/>
              </a:rPr>
              <a:t>Here are some examples:</a:t>
            </a:r>
          </a:p>
          <a:p>
            <a:endParaRPr lang="en-GB" sz="24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400" b="1" u="sng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Workforce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staff are provided with training on physical health through induction and at regular intervals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possible training should be co-produced, co-delivered and offered to service users and carers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 aim to reduce activities having a food related focus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print"/>
          <a:srcRect l="8610" t="43021" r="79944" b="23601"/>
          <a:stretch>
            <a:fillRect/>
          </a:stretch>
        </p:blipFill>
        <p:spPr bwMode="auto">
          <a:xfrm>
            <a:off x="179512" y="116632"/>
            <a:ext cx="151216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974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18" y="285728"/>
            <a:ext cx="717857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 sz="36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What does the Draft Guidance say?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785918" y="1714488"/>
            <a:ext cx="678319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4282" y="6357958"/>
            <a:ext cx="1571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www.rethink.org</a:t>
            </a:r>
          </a:p>
        </p:txBody>
      </p:sp>
      <p:sp>
        <p:nvSpPr>
          <p:cNvPr id="9" name="Rectangle 8"/>
          <p:cNvSpPr/>
          <p:nvPr/>
        </p:nvSpPr>
        <p:spPr>
          <a:xfrm>
            <a:off x="1749250" y="1844824"/>
            <a:ext cx="678319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u="sng" dirty="0">
                <a:solidFill>
                  <a:srgbClr val="00B0F0"/>
                </a:solidFill>
                <a:latin typeface="Arial" panose="020B0604020202020204" pitchFamily="34" charset="0"/>
                <a:cs typeface="Arial" pitchFamily="34" charset="0"/>
              </a:rPr>
              <a:t>Food and Nutrition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users and carers have a physical health Welcome Pack that includes sections on nutrition and psychology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users and carers are provided with information to support them to make healthier choices whilst on section 17 leave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sessions and activities for healthy lifestyles and diet are co-produced and available for everyone across the units. </a:t>
            </a:r>
            <a:endParaRPr lang="en-GB" sz="2400" b="1" dirty="0">
              <a:solidFill>
                <a:srgbClr val="00B0F0"/>
              </a:solidFill>
              <a:latin typeface="Arial" panose="020B0604020202020204" pitchFamily="34" charset="0"/>
              <a:cs typeface="Arial" pitchFamily="34" charset="0"/>
            </a:endParaRPr>
          </a:p>
          <a:p>
            <a:endParaRPr lang="en-GB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/>
          <a:srcRect l="8610" t="43021" r="79944" b="23601"/>
          <a:stretch>
            <a:fillRect/>
          </a:stretch>
        </p:blipFill>
        <p:spPr bwMode="auto">
          <a:xfrm>
            <a:off x="179512" y="116632"/>
            <a:ext cx="151216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773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18" y="285728"/>
            <a:ext cx="703455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 sz="36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What does the Draft Guidance say?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785918" y="1714488"/>
            <a:ext cx="678319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4282" y="6357958"/>
            <a:ext cx="1571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www.rethink.org</a:t>
            </a:r>
          </a:p>
        </p:txBody>
      </p:sp>
      <p:sp>
        <p:nvSpPr>
          <p:cNvPr id="9" name="Rectangle 8"/>
          <p:cNvSpPr/>
          <p:nvPr/>
        </p:nvSpPr>
        <p:spPr>
          <a:xfrm>
            <a:off x="1691680" y="1772816"/>
            <a:ext cx="728664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u="sng" dirty="0">
                <a:solidFill>
                  <a:srgbClr val="00B0F0"/>
                </a:solidFill>
                <a:latin typeface="Arial" panose="020B0604020202020204" pitchFamily="34" charset="0"/>
                <a:cs typeface="Arial" pitchFamily="34" charset="0"/>
              </a:rPr>
              <a:t>Physical Activity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pack or video to be co-produced with service users and </a:t>
            </a:r>
            <a:r>
              <a:rPr lang="en-US" sz="2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carers</a:t>
            </a:r>
            <a:r>
              <a:rPr lang="en-US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warning of risks of not being active in service, benefits of being active in our service and promotion of opportunities within the service to become active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active days part of culture of a ward. Encouraging leisure activities and sports (pool, table tennis, bowls) as light intensity exercise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Encourage ward activities and challenges e.g. charity events ‘</a:t>
            </a:r>
            <a:r>
              <a:rPr lang="en-GB" sz="2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rowathon</a:t>
            </a:r>
            <a:r>
              <a:rPr lang="en-GB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’, walking challenge ‘mile a day my way’, dancing group </a:t>
            </a:r>
          </a:p>
          <a:p>
            <a:endParaRPr lang="en-GB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/>
          <a:srcRect l="8610" t="43021" r="79944" b="23601"/>
          <a:stretch>
            <a:fillRect/>
          </a:stretch>
        </p:blipFill>
        <p:spPr bwMode="auto">
          <a:xfrm>
            <a:off x="179512" y="116632"/>
            <a:ext cx="151216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108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18" y="285728"/>
            <a:ext cx="717857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 sz="36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What does the Draft Guidance say?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785918" y="1714488"/>
            <a:ext cx="678319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4282" y="6357958"/>
            <a:ext cx="1571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www.rethink.org</a:t>
            </a:r>
          </a:p>
        </p:txBody>
      </p:sp>
      <p:sp>
        <p:nvSpPr>
          <p:cNvPr id="9" name="Rectangle 8"/>
          <p:cNvSpPr/>
          <p:nvPr/>
        </p:nvSpPr>
        <p:spPr>
          <a:xfrm>
            <a:off x="1691680" y="1916832"/>
            <a:ext cx="728664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u="sng" dirty="0">
                <a:solidFill>
                  <a:srgbClr val="00B0F0"/>
                </a:solidFill>
                <a:latin typeface="Arial" panose="020B0604020202020204" pitchFamily="34" charset="0"/>
                <a:cs typeface="Arial" pitchFamily="34" charset="0"/>
              </a:rPr>
              <a:t>Treatment interventions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patients should be informed about potential physical health issues including weight gain, diabetes and cardio metabolic problems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Medication should be chosen that is less likely to cause weight gain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continuing treatment, people’s weight and cardiometabolic profile should be taken into consideration and medication changes made at an early stage if necessary</a:t>
            </a:r>
          </a:p>
          <a:p>
            <a:endParaRPr lang="en-GB" sz="2400" b="1" dirty="0">
              <a:solidFill>
                <a:srgbClr val="00B0F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/>
          <a:srcRect l="8610" t="43021" r="79944" b="23601"/>
          <a:stretch>
            <a:fillRect/>
          </a:stretch>
        </p:blipFill>
        <p:spPr bwMode="auto">
          <a:xfrm>
            <a:off x="179512" y="116632"/>
            <a:ext cx="151216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352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1187</Words>
  <Application>Microsoft Office PowerPoint</Application>
  <PresentationFormat>On-screen Show (4:3)</PresentationFormat>
  <Paragraphs>209</Paragraphs>
  <Slides>36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22</vt:i4>
      </vt:variant>
      <vt:variant>
        <vt:lpstr>Slide Titles</vt:lpstr>
      </vt:variant>
      <vt:variant>
        <vt:i4>36</vt:i4>
      </vt:variant>
    </vt:vector>
  </HeadingPairs>
  <TitlesOfParts>
    <vt:vector size="58" baseType="lpstr">
      <vt:lpstr>Office Theme</vt:lpstr>
      <vt:lpstr>1_Office Theme</vt:lpstr>
      <vt:lpstr>2_Office Theme</vt:lpstr>
      <vt:lpstr>3_Office Theme</vt:lpstr>
      <vt:lpstr>Concourse</vt:lpstr>
      <vt:lpstr>1_Concourse</vt:lpstr>
      <vt:lpstr>2_Concourse</vt:lpstr>
      <vt:lpstr>3_Concourse</vt:lpstr>
      <vt:lpstr>4_Concourse</vt:lpstr>
      <vt:lpstr>5_Concourse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PowerPoint Presentation</vt:lpstr>
      <vt:lpstr>Managing a Healthy Weight  – Developing the Guidelines</vt:lpstr>
      <vt:lpstr>A bit of background…</vt:lpstr>
      <vt:lpstr>What did people say? </vt:lpstr>
      <vt:lpstr>What did we do?  </vt:lpstr>
      <vt:lpstr>What does the Draft Guidance say?</vt:lpstr>
      <vt:lpstr>What does the Draft Guidance say?</vt:lpstr>
      <vt:lpstr>What does the Draft Guidance say?</vt:lpstr>
      <vt:lpstr>What does the Draft Guidance say?</vt:lpstr>
      <vt:lpstr>We’d like your help today!</vt:lpstr>
      <vt:lpstr>Thank you!</vt:lpstr>
      <vt:lpstr>Please send your examples to:</vt:lpstr>
      <vt:lpstr>Feedback on tables:</vt:lpstr>
      <vt:lpstr>Break time</vt:lpstr>
      <vt:lpstr>Group Work: Finding Your Solutions</vt:lpstr>
      <vt:lpstr>Vote: Your Priority Areas</vt:lpstr>
      <vt:lpstr>Something Fun!! The Healthy Swaps Quiz</vt:lpstr>
      <vt:lpstr>Lunch, Networking &amp; The Sticky Wall</vt:lpstr>
      <vt:lpstr>PowerPoint Presentation</vt:lpstr>
      <vt:lpstr>Healthy Weight CQUIN</vt:lpstr>
      <vt:lpstr>What has gone well? </vt:lpstr>
      <vt:lpstr>Challenges</vt:lpstr>
      <vt:lpstr>Overcoming Challenges </vt:lpstr>
      <vt:lpstr>Overcoming Challenges </vt:lpstr>
      <vt:lpstr>PowerPoint Presentation</vt:lpstr>
      <vt:lpstr>The Journey So Far</vt:lpstr>
      <vt:lpstr>Group Work: Your Vision</vt:lpstr>
      <vt:lpstr>Break time</vt:lpstr>
      <vt:lpstr>My view and experiences on leading an healthier lifestyle at CPH</vt:lpstr>
      <vt:lpstr>Contents </vt:lpstr>
      <vt:lpstr>Bootcamp &amp; Breakfast:</vt:lpstr>
      <vt:lpstr>CPH Shop:</vt:lpstr>
      <vt:lpstr>Menu’s</vt:lpstr>
      <vt:lpstr>My experiences &amp; what is important to me:</vt:lpstr>
      <vt:lpstr>Group Work: Challenges &amp; Solutions Making it A Reality</vt:lpstr>
      <vt:lpstr>Making My Plan (with a song)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Harris, Jo</dc:creator>
  <cp:lastModifiedBy>Harris, Jo</cp:lastModifiedBy>
  <cp:revision>19</cp:revision>
  <dcterms:created xsi:type="dcterms:W3CDTF">2019-08-27T12:06:36Z</dcterms:created>
  <dcterms:modified xsi:type="dcterms:W3CDTF">2019-09-05T09:18:21Z</dcterms:modified>
</cp:coreProperties>
</file>